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6" r:id="rId2"/>
    <p:sldMasterId id="2147483692" r:id="rId3"/>
    <p:sldMasterId id="2147483690" r:id="rId4"/>
    <p:sldMasterId id="214748368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7" r:id="rId16"/>
    <p:sldId id="280" r:id="rId17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CC"/>
    <a:srgbClr val="0066FF"/>
    <a:srgbClr val="00A9E0"/>
    <a:srgbClr val="777777"/>
    <a:srgbClr val="969696"/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99" autoAdjust="0"/>
    <p:restoredTop sz="94678" autoAdjust="0"/>
  </p:normalViewPr>
  <p:slideViewPr>
    <p:cSldViewPr>
      <p:cViewPr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FB2BB7F4-6D4B-442D-B9D7-CE765781FA8F}" type="datetime1">
              <a:rPr lang="en-GB"/>
              <a:pPr>
                <a:defRPr/>
              </a:pPr>
              <a:t>19/12/2013</a:t>
            </a:fld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322F6CD7-CFDF-40DD-82B6-C74224D925B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5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9B3FA66D-822C-4D5D-8BF5-4B5C588C9256}" type="datetime1">
              <a:rPr lang="en-GB"/>
              <a:pPr>
                <a:defRPr/>
              </a:pPr>
              <a:t>19/12/2013</a:t>
            </a:fld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CA7299F9-1969-40A5-9DED-441FEF8B72B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8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/>
        </p:nvSpPr>
        <p:spPr bwMode="auto">
          <a:xfrm>
            <a:off x="1325563" y="2443163"/>
            <a:ext cx="706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320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237663" cy="6923088"/>
            <a:chOff x="0" y="0"/>
            <a:chExt cx="9237663" cy="6923088"/>
          </a:xfrm>
        </p:grpSpPr>
        <p:pic>
          <p:nvPicPr>
            <p:cNvPr id="6" name="Picture 10" descr="J:\Applications - Document Management\New PowerPoint Images\2012\00034_PPT_Cover_White_Blu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8404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6050" y="2695575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0073C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98405" name="Rectangle 5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8113" y="3906838"/>
            <a:ext cx="6291262" cy="4222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959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19BF-D58D-407C-9E7A-6013ED4FE3A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88A7-28B8-4060-BAA8-411DBDE6800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1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714B-CE60-49E7-8D84-A438FAB7919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5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/>
        </p:nvSpPr>
        <p:spPr bwMode="auto">
          <a:xfrm>
            <a:off x="1325563" y="2443163"/>
            <a:ext cx="706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n-US" sz="320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0"/>
            <a:ext cx="9239250" cy="6923088"/>
            <a:chOff x="0" y="0"/>
            <a:chExt cx="9239250" cy="6923088"/>
          </a:xfrm>
        </p:grpSpPr>
        <p:pic>
          <p:nvPicPr>
            <p:cNvPr id="6" name="Picture 2" descr="J:\Applications - Document Management\New PowerPoint Images\2012\00034_PPT_Cover_White_Oran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9250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1956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2875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E983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1957" name="Rectangle 5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6525" y="3906838"/>
            <a:ext cx="6291263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40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29B1-2F3C-449F-87DE-D74254E70D7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6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173B-2B24-4375-91B3-1C6547A1EA5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3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6263" y="6626225"/>
            <a:ext cx="154463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E6A3-7B16-45C2-BBF7-E9D6EFFA6C2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4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7A58-1869-436A-BC05-8D51515C164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0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237663" cy="6923088"/>
            <a:chOff x="0" y="0"/>
            <a:chExt cx="9237663" cy="6923088"/>
          </a:xfrm>
        </p:grpSpPr>
        <p:pic>
          <p:nvPicPr>
            <p:cNvPr id="5" name="Picture 2" descr="J:\Applications - Document Management\New PowerPoint Images\2012\00034_PPT_Cover_White_Purp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8883" name="Rectangle 3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6050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rgbClr val="631D76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18884" name="Rectangle 4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8113" y="3906838"/>
            <a:ext cx="6291262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34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E02F-C49A-4809-8A88-92CE1D3707E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289050"/>
            <a:ext cx="8212137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D6FEE-681F-441B-BBE8-47322075FDF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5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A1AA0-4F6F-49EC-A2A7-0A7B51139D1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3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750" y="6623050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2FD9-CA15-4BB8-8F58-863E0003461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7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9FBA-F4F0-478A-898D-123796812F7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3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95536" y="1268760"/>
            <a:ext cx="8208911" cy="5040559"/>
          </a:xfrm>
        </p:spPr>
        <p:txBody>
          <a:bodyPr anchor="ctr"/>
          <a:lstStyle>
            <a:lvl1pPr marL="0" indent="0" algn="ctr">
              <a:buNone/>
              <a:defRPr sz="5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0C42-D32F-44A9-9A26-0C7D5BA53D8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4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la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241300"/>
            <a:ext cx="6621462" cy="47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4663" y="1289050"/>
            <a:ext cx="4029075" cy="50165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138" y="1289050"/>
            <a:ext cx="4030662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024EC-C09B-4CB7-B8B0-9E8073DC37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9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7019-F979-4FAC-A50F-647F8103E3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06F2-1AD0-4B93-9DE9-52191CC6FA1D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86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25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2575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970C-FC90-41FE-ABF9-0C4D2455B6C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28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237663" cy="6921500"/>
            <a:chOff x="0" y="0"/>
            <a:chExt cx="9237663" cy="6921500"/>
          </a:xfrm>
        </p:grpSpPr>
        <p:pic>
          <p:nvPicPr>
            <p:cNvPr id="5" name="Picture 2" descr="J:\Applications - Document Management\New PowerPoint Images\2012\00034_PPT_Cover_White_Gre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37663" cy="692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765175"/>
              <a:ext cx="100806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028" name="Rectangle 4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412875" y="2693988"/>
            <a:ext cx="6248400" cy="968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0000"/>
              </a:lnSpc>
              <a:defRPr sz="32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406525" y="3906838"/>
            <a:ext cx="6291263" cy="36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66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CE94-6D89-4466-A0C5-244859FDC31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1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9973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750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9973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11D5AD78-11C7-41E5-9D40-CB655A7CF1F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1588" y="1588"/>
            <a:ext cx="9145587" cy="1000125"/>
            <a:chOff x="1588" y="1588"/>
            <a:chExt cx="9145587" cy="1000125"/>
          </a:xfrm>
        </p:grpSpPr>
        <p:pic>
          <p:nvPicPr>
            <p:cNvPr id="1035" name="Picture 11" descr="J:\Applications - Document Management\New PowerPoint Images\2012\00034_PPT_Header_Blu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588"/>
              <a:ext cx="9145587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02" r:id="rId2"/>
    <p:sldLayoutId id="2147485703" r:id="rId3"/>
    <p:sldLayoutId id="2147485704" r:id="rId4"/>
    <p:sldLayoutId id="2147485705" r:id="rId5"/>
    <p:sldLayoutId id="2147485722" r:id="rId6"/>
    <p:sldLayoutId id="214748572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20000"/>
        </a:spcAft>
        <a:buClr>
          <a:srgbClr val="777777"/>
        </a:buClr>
        <a:buFont typeface="Wingdings" pitchFamily="2" charset="2"/>
        <a:buChar char="§"/>
        <a:defRPr sz="2200">
          <a:solidFill>
            <a:srgbClr val="454545"/>
          </a:solidFill>
          <a:latin typeface="+mn-lt"/>
          <a:ea typeface="+mn-ea"/>
          <a:cs typeface="+mn-cs"/>
        </a:defRPr>
      </a:lvl1pPr>
      <a:lvl2pPr marL="515938" indent="-171450" algn="l" rtl="0" eaLnBrk="1" fontAlgn="base" hangingPunct="1">
        <a:spcBef>
          <a:spcPct val="20000"/>
        </a:spcBef>
        <a:spcAft>
          <a:spcPct val="20000"/>
        </a:spcAft>
        <a:buClr>
          <a:srgbClr val="808080"/>
        </a:buClr>
        <a:buFont typeface="Wingdings" pitchFamily="2" charset="2"/>
        <a:buChar char="§"/>
        <a:defRPr sz="2000">
          <a:solidFill>
            <a:srgbClr val="454545"/>
          </a:solidFill>
          <a:latin typeface="+mn-lt"/>
          <a:cs typeface="+mn-cs"/>
        </a:defRPr>
      </a:lvl2pPr>
      <a:lvl3pPr marL="801688" indent="-171450" algn="l" rtl="0" eaLnBrk="1" fontAlgn="base" hangingPunct="1">
        <a:spcBef>
          <a:spcPct val="10000"/>
        </a:spcBef>
        <a:spcAft>
          <a:spcPct val="10000"/>
        </a:spcAft>
        <a:buClr>
          <a:srgbClr val="969696"/>
        </a:buClr>
        <a:buFont typeface="Wingdings" pitchFamily="2" charset="2"/>
        <a:buChar char="§"/>
        <a:defRPr>
          <a:solidFill>
            <a:srgbClr val="454545"/>
          </a:solidFill>
          <a:latin typeface="+mn-lt"/>
          <a:cs typeface="+mn-cs"/>
        </a:defRPr>
      </a:lvl3pPr>
      <a:lvl4pPr marL="1089025" indent="-173038" algn="l" rtl="0" eaLnBrk="1" fontAlgn="base" hangingPunct="1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4pPr>
      <a:lvl5pPr marL="13779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5pPr>
      <a:lvl6pPr marL="18351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eaLnBrk="1" fontAlgn="base" hangingPunct="1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588" y="1588"/>
            <a:ext cx="9145587" cy="1000125"/>
            <a:chOff x="1588" y="1588"/>
            <a:chExt cx="9145587" cy="1000125"/>
          </a:xfrm>
        </p:grpSpPr>
        <p:pic>
          <p:nvPicPr>
            <p:cNvPr id="2059" name="Picture 11" descr="J:\Applications - Document Management\New PowerPoint Images\2012\00034_PPT_Header_Blu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588"/>
              <a:ext cx="9145587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035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1003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750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1003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7A4ECE77-17F5-4B5C-A373-590F63A9A80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pitchFamily="2" charset="2"/>
        <a:buChar char="§"/>
        <a:defRPr sz="2200">
          <a:solidFill>
            <a:srgbClr val="454545"/>
          </a:solidFill>
          <a:latin typeface="+mn-lt"/>
          <a:ea typeface="+mn-ea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pitchFamily="2" charset="2"/>
        <a:buChar char="§"/>
        <a:defRPr sz="2000">
          <a:solidFill>
            <a:srgbClr val="454545"/>
          </a:solidFill>
          <a:latin typeface="+mn-lt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pitchFamily="2" charset="2"/>
        <a:buChar char="§"/>
        <a:defRPr>
          <a:solidFill>
            <a:srgbClr val="454545"/>
          </a:solidFill>
          <a:latin typeface="+mn-lt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050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0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10240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37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10240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7FC8BA99-06D7-4A96-B382-A61CD1E2CB0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081" name="Group 2"/>
          <p:cNvGrpSpPr>
            <a:grpSpLocks/>
          </p:cNvGrpSpPr>
          <p:nvPr/>
        </p:nvGrpSpPr>
        <p:grpSpPr bwMode="auto">
          <a:xfrm>
            <a:off x="0" y="0"/>
            <a:ext cx="9144000" cy="1019175"/>
            <a:chOff x="0" y="0"/>
            <a:chExt cx="9144000" cy="1019175"/>
          </a:xfrm>
        </p:grpSpPr>
        <p:pic>
          <p:nvPicPr>
            <p:cNvPr id="3083" name="Picture 11" descr="J:\Applications - Document Management\New PowerPoint Images\2012\00034_PPT_Header_Gree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57188"/>
              <a:ext cx="4730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06" r:id="rId2"/>
    <p:sldLayoutId id="2147485707" r:id="rId3"/>
    <p:sldLayoutId id="2147485717" r:id="rId4"/>
    <p:sldLayoutId id="2147485708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pitchFamily="2" charset="2"/>
        <a:buChar char="§"/>
        <a:defRPr sz="2200">
          <a:solidFill>
            <a:srgbClr val="454545"/>
          </a:solidFill>
          <a:latin typeface="+mn-lt"/>
          <a:ea typeface="+mn-ea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pitchFamily="2" charset="2"/>
        <a:buChar char="§"/>
        <a:defRPr sz="2000">
          <a:solidFill>
            <a:srgbClr val="454545"/>
          </a:solidFill>
          <a:latin typeface="+mn-lt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pitchFamily="2" charset="2"/>
        <a:buChar char="§"/>
        <a:defRPr>
          <a:solidFill>
            <a:srgbClr val="454545"/>
          </a:solidFill>
          <a:latin typeface="+mn-lt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371600"/>
            <a:ext cx="82296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0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1020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62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1020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4638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5792AFC0-5861-41CA-A3AC-D35C8326A4F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0" y="-1588"/>
            <a:ext cx="9144000" cy="1006476"/>
            <a:chOff x="0" y="-1588"/>
            <a:chExt cx="9144000" cy="1006476"/>
          </a:xfrm>
        </p:grpSpPr>
        <p:pic>
          <p:nvPicPr>
            <p:cNvPr id="4107" name="Picture 11" descr="J:\Applications - Document Management\New PowerPoint Images\2012\00034_PPT_Header_Oran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9144000" cy="100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0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49250"/>
              <a:ext cx="473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09" r:id="rId2"/>
    <p:sldLayoutId id="2147485710" r:id="rId3"/>
    <p:sldLayoutId id="2147485719" r:id="rId4"/>
    <p:sldLayoutId id="214748571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pitchFamily="2" charset="2"/>
        <a:buChar char="§"/>
        <a:defRPr sz="2200">
          <a:solidFill>
            <a:srgbClr val="454545"/>
          </a:solidFill>
          <a:latin typeface="+mn-lt"/>
          <a:ea typeface="+mn-ea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969696"/>
        </a:buClr>
        <a:buFont typeface="Wingdings" pitchFamily="2" charset="2"/>
        <a:buChar char="§"/>
        <a:defRPr sz="2000">
          <a:solidFill>
            <a:srgbClr val="454545"/>
          </a:solidFill>
          <a:latin typeface="+mn-lt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>
          <a:solidFill>
            <a:srgbClr val="454545"/>
          </a:solidFill>
          <a:latin typeface="+mn-lt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289050"/>
            <a:ext cx="821213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17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27738" y="6624638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Novembre 2013</a:t>
            </a:r>
            <a:endParaRPr lang="en-GB"/>
          </a:p>
        </p:txBody>
      </p:sp>
      <p:sp>
        <p:nvSpPr>
          <p:cNvPr id="1017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625" y="66230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1017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626225"/>
            <a:ext cx="1544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fld id="{94FAB805-BA58-4A3A-A9B7-55F99969017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8197850" y="6604000"/>
            <a:ext cx="0" cy="2587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0" y="1189038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129" name="Group 2"/>
          <p:cNvGrpSpPr>
            <a:grpSpLocks/>
          </p:cNvGrpSpPr>
          <p:nvPr/>
        </p:nvGrpSpPr>
        <p:grpSpPr bwMode="auto">
          <a:xfrm>
            <a:off x="0" y="0"/>
            <a:ext cx="9144000" cy="1000125"/>
            <a:chOff x="0" y="0"/>
            <a:chExt cx="9144000" cy="1000125"/>
          </a:xfrm>
        </p:grpSpPr>
        <p:pic>
          <p:nvPicPr>
            <p:cNvPr id="5131" name="Picture 11" descr="J:\Applications - Document Management\New PowerPoint Images\2012\00034_PPT_Header_Purpl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1" descr="J:\Applications - Document Management\New PowerPoint Images\2012\DLAP_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49250"/>
              <a:ext cx="473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60363" y="241300"/>
            <a:ext cx="6621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  <p:sldLayoutId id="2147485712" r:id="rId2"/>
    <p:sldLayoutId id="2147485713" r:id="rId3"/>
    <p:sldLayoutId id="2147485721" r:id="rId4"/>
    <p:sldLayoutId id="2147485714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20000"/>
        </a:spcAft>
        <a:buClr>
          <a:srgbClr val="777777"/>
        </a:buClr>
        <a:buFont typeface="Wingdings" pitchFamily="2" charset="2"/>
        <a:buChar char="§"/>
        <a:defRPr sz="2200">
          <a:solidFill>
            <a:srgbClr val="454545"/>
          </a:solidFill>
          <a:latin typeface="+mn-lt"/>
          <a:ea typeface="+mn-ea"/>
          <a:cs typeface="+mn-cs"/>
        </a:defRPr>
      </a:lvl1pPr>
      <a:lvl2pPr marL="515938" indent="-171450" algn="l" rtl="0" eaLnBrk="0" fontAlgn="base" hangingPunct="0">
        <a:spcBef>
          <a:spcPct val="20000"/>
        </a:spcBef>
        <a:spcAft>
          <a:spcPct val="20000"/>
        </a:spcAft>
        <a:buClr>
          <a:srgbClr val="808080"/>
        </a:buClr>
        <a:buFont typeface="Wingdings" pitchFamily="2" charset="2"/>
        <a:buChar char="§"/>
        <a:defRPr sz="2000">
          <a:solidFill>
            <a:srgbClr val="454545"/>
          </a:solidFill>
          <a:latin typeface="+mn-lt"/>
          <a:cs typeface="+mn-cs"/>
        </a:defRPr>
      </a:lvl2pPr>
      <a:lvl3pPr marL="801688" indent="-171450" algn="l" rtl="0" eaLnBrk="0" fontAlgn="base" hangingPunct="0">
        <a:spcBef>
          <a:spcPct val="10000"/>
        </a:spcBef>
        <a:spcAft>
          <a:spcPct val="10000"/>
        </a:spcAft>
        <a:buClr>
          <a:srgbClr val="969696"/>
        </a:buClr>
        <a:buFont typeface="Wingdings" pitchFamily="2" charset="2"/>
        <a:buChar char="§"/>
        <a:defRPr>
          <a:solidFill>
            <a:srgbClr val="454545"/>
          </a:solidFill>
          <a:latin typeface="+mn-lt"/>
          <a:cs typeface="+mn-cs"/>
        </a:defRPr>
      </a:lvl3pPr>
      <a:lvl4pPr marL="1089025" indent="-173038" algn="l" rtl="0" eaLnBrk="0" fontAlgn="base" hangingPunct="0">
        <a:spcBef>
          <a:spcPct val="10000"/>
        </a:spcBef>
        <a:spcAft>
          <a:spcPct val="10000"/>
        </a:spcAft>
        <a:buClr>
          <a:srgbClr val="B2B2B2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4pPr>
      <a:lvl5pPr marL="1377950" indent="-174625" algn="l" rtl="0" eaLnBrk="0" fontAlgn="base" hangingPunct="0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5pPr>
      <a:lvl6pPr marL="18351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6pPr>
      <a:lvl7pPr marL="22923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7pPr>
      <a:lvl8pPr marL="27495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8pPr>
      <a:lvl9pPr marL="3206750" indent="-174625" algn="l" rtl="0" fontAlgn="base">
        <a:spcBef>
          <a:spcPct val="10000"/>
        </a:spcBef>
        <a:spcAft>
          <a:spcPct val="10000"/>
        </a:spcAft>
        <a:buClr>
          <a:srgbClr val="C0C0C0"/>
        </a:buClr>
        <a:buFont typeface="Wingdings" pitchFamily="2" charset="2"/>
        <a:buChar char="§"/>
        <a:defRPr sz="1600">
          <a:solidFill>
            <a:srgbClr val="45454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lapip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6050" y="2695575"/>
            <a:ext cx="6248400" cy="978729"/>
          </a:xfrm>
          <a:extLst>
            <a:ext uri="{909E8E84-426E-40DD-AFC4-6F175D3DCCD1}">
              <a14:hiddenFill xmlns:a14="http://schemas.microsoft.com/office/drawing/2010/main">
                <a:solidFill>
                  <a:srgbClr val="FFB612"/>
                </a:solidFill>
              </a14:hiddenFill>
            </a:ext>
          </a:extLst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Internazionalizzazione: perché e </a:t>
            </a:r>
            <a:r>
              <a:rPr lang="it-IT" u="sng" dirty="0" smtClean="0">
                <a:solidFill>
                  <a:schemeClr val="tx2"/>
                </a:solidFill>
              </a:rPr>
              <a:t>come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black">
          <a:xfrm>
            <a:off x="2168525" y="5229200"/>
            <a:ext cx="5824538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spcAft>
                <a:spcPct val="2000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GB" sz="1300" b="1" i="1" dirty="0" err="1" smtClean="0">
                <a:solidFill>
                  <a:schemeClr val="bg1"/>
                </a:solidFill>
              </a:rPr>
              <a:t>Avv</a:t>
            </a:r>
            <a:r>
              <a:rPr lang="en-GB" sz="1300" b="1" i="1" dirty="0" smtClean="0">
                <a:solidFill>
                  <a:schemeClr val="bg1"/>
                </a:solidFill>
              </a:rPr>
              <a:t>. Guido Inzaghi 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GB" sz="1300" b="1" i="1" dirty="0" err="1" smtClean="0">
                <a:solidFill>
                  <a:schemeClr val="bg1"/>
                </a:solidFill>
              </a:rPr>
              <a:t>Avv</a:t>
            </a:r>
            <a:r>
              <a:rPr lang="en-GB" sz="1300" b="1" i="1" dirty="0" smtClean="0">
                <a:solidFill>
                  <a:schemeClr val="bg1"/>
                </a:solidFill>
              </a:rPr>
              <a:t>. Francesco Ferrari</a:t>
            </a:r>
          </a:p>
          <a:p>
            <a:pPr algn="r">
              <a:spcBef>
                <a:spcPct val="20000"/>
              </a:spcBef>
              <a:spcAft>
                <a:spcPct val="2000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GB" sz="1300" b="1" i="1" dirty="0" err="1" smtClean="0">
                <a:solidFill>
                  <a:schemeClr val="bg1"/>
                </a:solidFill>
              </a:rPr>
              <a:t>Avv</a:t>
            </a:r>
            <a:r>
              <a:rPr lang="en-GB" sz="1300" b="1" i="1" dirty="0" smtClean="0">
                <a:solidFill>
                  <a:schemeClr val="bg1"/>
                </a:solidFill>
              </a:rPr>
              <a:t>. Stefano Modenesi</a:t>
            </a:r>
            <a:endParaRPr lang="en-GB" sz="1300" b="1" i="1" dirty="0">
              <a:solidFill>
                <a:schemeClr val="bg1"/>
              </a:solidFill>
            </a:endParaRPr>
          </a:p>
          <a:p>
            <a:pPr algn="r">
              <a:spcBef>
                <a:spcPct val="20000"/>
              </a:spcBef>
              <a:spcAft>
                <a:spcPct val="2000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GB" sz="1300" b="1" i="1" dirty="0" smtClean="0">
                <a:solidFill>
                  <a:schemeClr val="bg1"/>
                </a:solidFill>
              </a:rPr>
              <a:t>DLA Piper</a:t>
            </a:r>
            <a:endParaRPr lang="en-GB" sz="1300" b="1" i="1" dirty="0">
              <a:solidFill>
                <a:schemeClr val="bg1"/>
              </a:solidFill>
            </a:endParaRPr>
          </a:p>
          <a:p>
            <a:pPr algn="r">
              <a:spcBef>
                <a:spcPct val="20000"/>
              </a:spcBef>
              <a:spcAft>
                <a:spcPct val="20000"/>
              </a:spcAft>
              <a:buClr>
                <a:srgbClr val="777777"/>
              </a:buClr>
              <a:buFont typeface="Wingdings" pitchFamily="2" charset="2"/>
              <a:buNone/>
            </a:pPr>
            <a:r>
              <a:rPr lang="en-GB" sz="1300" b="1" i="1" dirty="0" err="1" smtClean="0">
                <a:solidFill>
                  <a:schemeClr val="bg1"/>
                </a:solidFill>
              </a:rPr>
              <a:t>ANCE</a:t>
            </a:r>
            <a:r>
              <a:rPr lang="en-GB" sz="1300" b="1" i="1" dirty="0" smtClean="0">
                <a:solidFill>
                  <a:schemeClr val="bg1"/>
                </a:solidFill>
              </a:rPr>
              <a:t> – 18 </a:t>
            </a:r>
            <a:r>
              <a:rPr lang="en-GB" sz="1300" b="1" i="1" dirty="0" err="1" smtClean="0">
                <a:solidFill>
                  <a:schemeClr val="bg1"/>
                </a:solidFill>
              </a:rPr>
              <a:t>Dicembre</a:t>
            </a:r>
            <a:r>
              <a:rPr lang="en-GB" sz="1300" b="1" i="1" dirty="0" smtClean="0">
                <a:solidFill>
                  <a:schemeClr val="bg1"/>
                </a:solidFill>
              </a:rPr>
              <a:t> 2013</a:t>
            </a:r>
            <a:endParaRPr lang="en-GB" sz="13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5460"/>
            <a:ext cx="7596013" cy="867930"/>
          </a:xfrm>
        </p:spPr>
        <p:txBody>
          <a:bodyPr/>
          <a:lstStyle/>
          <a:p>
            <a:r>
              <a:rPr lang="it-IT" dirty="0"/>
              <a:t>DLA Piper Italia: Esperienze Internazionali</a:t>
            </a:r>
            <a:br>
              <a:rPr lang="it-IT" dirty="0"/>
            </a:br>
            <a:r>
              <a:rPr lang="it-IT" dirty="0"/>
              <a:t>Infrastrutture ed </a:t>
            </a:r>
            <a:r>
              <a:rPr lang="it-IT" dirty="0" smtClean="0"/>
              <a:t>Energy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0970C-FC90-41FE-ABF9-0C4D2455B6C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18487" cy="4608513"/>
          </a:xfrm>
        </p:spPr>
        <p:txBody>
          <a:bodyPr/>
          <a:lstStyle/>
          <a:p>
            <a:pPr marL="0" indent="0">
              <a:buNone/>
            </a:pPr>
            <a:r>
              <a:rPr lang="it-IT" sz="1600" b="1" i="1" dirty="0" smtClean="0"/>
              <a:t>PO VALLEY ENERGY - </a:t>
            </a:r>
            <a:r>
              <a:rPr lang="it-IT" sz="1600" b="1" i="1" dirty="0" err="1" smtClean="0"/>
              <a:t>FINANCING</a:t>
            </a:r>
            <a:endParaRPr lang="it-IT" sz="1600" b="1" i="1" dirty="0" smtClean="0"/>
          </a:p>
          <a:p>
            <a:r>
              <a:rPr lang="it-IT" sz="1600" dirty="0" smtClean="0"/>
              <a:t>Assistenza </a:t>
            </a:r>
            <a:r>
              <a:rPr lang="it-IT" sz="1600" dirty="0"/>
              <a:t>di diritto inglese alla società australiana Po Valley Energy nel finanziamento di €25 milioni per esplorazioni e sviluppo di un impianto per la produzione di gas. Il finanziamento, soggetto alla legge inglese. è stato erogato da </a:t>
            </a:r>
            <a:r>
              <a:rPr lang="it-IT" sz="1600" dirty="0" err="1"/>
              <a:t>Bank</a:t>
            </a:r>
            <a:r>
              <a:rPr lang="it-IT" sz="1600" dirty="0"/>
              <a:t> of Scotland a favore della controllata italiana del gruppo Po Valley, </a:t>
            </a:r>
            <a:r>
              <a:rPr lang="it-IT" sz="1600" dirty="0" err="1"/>
              <a:t>Northsun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r>
              <a:rPr lang="it-IT" sz="1600" b="1" i="1" dirty="0"/>
              <a:t>PO VALLEY ENERGY - </a:t>
            </a:r>
            <a:r>
              <a:rPr lang="it-IT" sz="1600" b="1" i="1" dirty="0" err="1"/>
              <a:t>O&amp;M</a:t>
            </a:r>
            <a:r>
              <a:rPr lang="it-IT" sz="1600" b="1" i="1" dirty="0"/>
              <a:t> AND OFF-TAKE </a:t>
            </a:r>
            <a:r>
              <a:rPr lang="it-IT" sz="1600" b="1" i="1" dirty="0" err="1"/>
              <a:t>AGREEMENTS</a:t>
            </a:r>
            <a:endParaRPr lang="it-IT" sz="1600" b="1" i="1" dirty="0"/>
          </a:p>
          <a:p>
            <a:r>
              <a:rPr lang="it-IT" sz="1600" dirty="0"/>
              <a:t>Assistenza a </a:t>
            </a:r>
            <a:r>
              <a:rPr lang="it-IT" sz="1600" dirty="0" err="1"/>
              <a:t>Northsun</a:t>
            </a:r>
            <a:r>
              <a:rPr lang="it-IT" sz="1600" dirty="0"/>
              <a:t> Italia S.p.A., controllata del gruppo australiano Po Valley Energy, in relazione a due </a:t>
            </a:r>
            <a:r>
              <a:rPr lang="it-IT" sz="1600" dirty="0" err="1"/>
              <a:t>natural</a:t>
            </a:r>
            <a:r>
              <a:rPr lang="it-IT" sz="1600" dirty="0"/>
              <a:t> gas off-take </a:t>
            </a:r>
            <a:r>
              <a:rPr lang="it-IT" sz="1600" dirty="0" err="1"/>
              <a:t>agreements</a:t>
            </a:r>
            <a:r>
              <a:rPr lang="it-IT" sz="1600" dirty="0"/>
              <a:t> per un valore complessivo di </a:t>
            </a:r>
            <a:r>
              <a:rPr lang="it-IT" sz="1600" dirty="0" err="1"/>
              <a:t>AUS$160</a:t>
            </a:r>
            <a:r>
              <a:rPr lang="it-IT" sz="1600" dirty="0"/>
              <a:t> </a:t>
            </a:r>
            <a:r>
              <a:rPr lang="it-IT" sz="1600" dirty="0" err="1"/>
              <a:t>million</a:t>
            </a:r>
            <a:r>
              <a:rPr lang="it-IT" sz="1600" dirty="0"/>
              <a:t> (€80 </a:t>
            </a:r>
            <a:r>
              <a:rPr lang="it-IT" sz="1600" dirty="0" err="1"/>
              <a:t>million</a:t>
            </a:r>
            <a:r>
              <a:rPr lang="it-IT" sz="1600" dirty="0"/>
              <a:t>), soggetti al diritto inglese.</a:t>
            </a:r>
          </a:p>
          <a:p>
            <a:pPr marL="0" lvl="0" indent="0">
              <a:buNone/>
            </a:pPr>
            <a:r>
              <a:rPr lang="it-IT" sz="1600" b="1" i="1" dirty="0"/>
              <a:t>BNL – </a:t>
            </a:r>
            <a:r>
              <a:rPr lang="it-IT" sz="1600" b="1" i="1" dirty="0" err="1"/>
              <a:t>BNP</a:t>
            </a:r>
            <a:r>
              <a:rPr lang="it-IT" sz="1600" b="1" i="1" dirty="0"/>
              <a:t> </a:t>
            </a:r>
            <a:r>
              <a:rPr lang="it-IT" sz="1600" b="1" i="1" dirty="0" err="1"/>
              <a:t>PARIBAS</a:t>
            </a:r>
            <a:r>
              <a:rPr lang="it-IT" sz="1600" b="1" i="1" dirty="0"/>
              <a:t> – IMPIANTI IDROELETTRICI</a:t>
            </a:r>
          </a:p>
          <a:p>
            <a:pPr lvl="0"/>
            <a:r>
              <a:rPr lang="it-IT" sz="1600" dirty="0"/>
              <a:t>Assistenza a Banca Nazionale del Lavoro - </a:t>
            </a:r>
            <a:r>
              <a:rPr lang="it-IT" sz="1600" dirty="0" err="1"/>
              <a:t>BNP</a:t>
            </a:r>
            <a:r>
              <a:rPr lang="it-IT" sz="1600" dirty="0"/>
              <a:t> </a:t>
            </a:r>
            <a:r>
              <a:rPr lang="it-IT" sz="1600" dirty="0" err="1"/>
              <a:t>Paribas</a:t>
            </a:r>
            <a:r>
              <a:rPr lang="it-IT" sz="1600" dirty="0"/>
              <a:t> nel finanziamento di una pipeline di mini impianti idro situati in Italia e nell'Est Europa.</a:t>
            </a:r>
          </a:p>
          <a:p>
            <a:pPr marL="0" indent="0">
              <a:buNone/>
            </a:pPr>
            <a:r>
              <a:rPr lang="it-IT" sz="1600" b="1" i="1" dirty="0" err="1"/>
              <a:t>TECHINT</a:t>
            </a:r>
            <a:r>
              <a:rPr lang="it-IT" sz="1600" b="1" i="1" dirty="0"/>
              <a:t> - EGITTO</a:t>
            </a:r>
          </a:p>
          <a:p>
            <a:r>
              <a:rPr lang="it-IT" sz="1600" dirty="0"/>
              <a:t>Assistenza di diritto inglese a </a:t>
            </a:r>
            <a:r>
              <a:rPr lang="it-IT" sz="1600" dirty="0" err="1"/>
              <a:t>Techint</a:t>
            </a:r>
            <a:r>
              <a:rPr lang="it-IT" sz="1600" dirty="0"/>
              <a:t> quale </a:t>
            </a:r>
            <a:r>
              <a:rPr lang="it-IT" sz="1600" dirty="0" err="1"/>
              <a:t>EPC</a:t>
            </a:r>
            <a:r>
              <a:rPr lang="it-IT" sz="1600" dirty="0"/>
              <a:t> </a:t>
            </a:r>
            <a:r>
              <a:rPr lang="it-IT" sz="1600" dirty="0" err="1"/>
              <a:t>contractor</a:t>
            </a:r>
            <a:r>
              <a:rPr lang="it-IT" sz="1600" dirty="0"/>
              <a:t> nella costruzione di un impianto a metanolo in </a:t>
            </a:r>
            <a:r>
              <a:rPr lang="it-IT" sz="1600" dirty="0" err="1"/>
              <a:t>Damietta</a:t>
            </a:r>
            <a:r>
              <a:rPr lang="it-IT" sz="1600" dirty="0"/>
              <a:t>, Egitto del valore di </a:t>
            </a:r>
            <a:r>
              <a:rPr lang="it-IT" sz="1600" dirty="0" err="1"/>
              <a:t>US$810</a:t>
            </a:r>
            <a:r>
              <a:rPr lang="it-IT" sz="1600" dirty="0"/>
              <a:t> milioni, finanziato attraverso un sindacato tra banche tradizionali e banche islamiche e assistito dalla </a:t>
            </a:r>
            <a:r>
              <a:rPr lang="it-IT" sz="1600" dirty="0" err="1"/>
              <a:t>political</a:t>
            </a:r>
            <a:r>
              <a:rPr lang="it-IT" sz="1600" dirty="0"/>
              <a:t> </a:t>
            </a:r>
            <a:r>
              <a:rPr lang="it-IT" sz="1600" dirty="0" err="1"/>
              <a:t>risk</a:t>
            </a:r>
            <a:r>
              <a:rPr lang="it-IT" sz="1600" dirty="0"/>
              <a:t> </a:t>
            </a:r>
            <a:r>
              <a:rPr lang="it-IT" sz="1600" dirty="0" err="1"/>
              <a:t>insurance</a:t>
            </a:r>
            <a:r>
              <a:rPr lang="it-IT" sz="1600" dirty="0"/>
              <a:t> rilasciata dalla BEI.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855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446"/>
            <a:ext cx="6621462" cy="476250"/>
          </a:xfrm>
        </p:spPr>
        <p:txBody>
          <a:bodyPr/>
          <a:lstStyle/>
          <a:p>
            <a:r>
              <a:rPr lang="it-IT" dirty="0" smtClean="0"/>
              <a:t>Principali riconoscimenti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369478" cy="4900761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 smtClean="0"/>
              <a:t>Lo Studio ha </a:t>
            </a:r>
            <a:r>
              <a:rPr lang="it-IT" sz="1800" dirty="0"/>
              <a:t>visto </a:t>
            </a:r>
            <a:r>
              <a:rPr lang="it-IT" sz="1800" dirty="0" smtClean="0"/>
              <a:t>riconosciuti </a:t>
            </a:r>
            <a:r>
              <a:rPr lang="it-IT" sz="1800" dirty="0"/>
              <a:t>i suoi successi anche dalle principali guide legali </a:t>
            </a:r>
            <a:r>
              <a:rPr lang="it-IT" sz="1800" dirty="0" smtClean="0"/>
              <a:t>Italiane e internazionali. </a:t>
            </a:r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07904" y="1152128"/>
            <a:ext cx="5328592" cy="5661248"/>
          </a:xfrm>
        </p:spPr>
        <p:txBody>
          <a:bodyPr/>
          <a:lstStyle/>
          <a:p>
            <a:r>
              <a:rPr lang="en-US" sz="1500" dirty="0"/>
              <a:t>""</a:t>
            </a:r>
            <a:r>
              <a:rPr lang="en-US" sz="1500" i="1" dirty="0"/>
              <a:t>Customer service is outstanding</a:t>
            </a:r>
            <a:r>
              <a:rPr lang="en-US" sz="1500" dirty="0"/>
              <a:t>" (Corporate 2013)</a:t>
            </a:r>
          </a:p>
          <a:p>
            <a:r>
              <a:rPr lang="en-US" sz="1500" dirty="0"/>
              <a:t>"</a:t>
            </a:r>
            <a:r>
              <a:rPr lang="en-US" sz="1500" i="1" dirty="0"/>
              <a:t>Extremely dedicated to its clients</a:t>
            </a:r>
            <a:r>
              <a:rPr lang="en-US" sz="1500" dirty="0"/>
              <a:t>." (Real Estate 2013)</a:t>
            </a:r>
          </a:p>
          <a:p>
            <a:r>
              <a:rPr lang="en-US" sz="1500" dirty="0"/>
              <a:t>DLA Piper is "</a:t>
            </a:r>
            <a:r>
              <a:rPr lang="en-US" sz="1500" i="1" dirty="0"/>
              <a:t>always ready to find efficient, tailored solutions</a:t>
            </a:r>
            <a:r>
              <a:rPr lang="en-US" sz="1500" dirty="0"/>
              <a:t>". (Banking and Finance 2013)</a:t>
            </a:r>
          </a:p>
          <a:p>
            <a:r>
              <a:rPr lang="en-US" sz="1500" dirty="0"/>
              <a:t>"</a:t>
            </a:r>
            <a:r>
              <a:rPr lang="en-US" sz="1500" i="1" dirty="0"/>
              <a:t>Very reliable lawyers who provide high-quality work</a:t>
            </a:r>
            <a:r>
              <a:rPr lang="en-US" sz="1500" dirty="0"/>
              <a:t>.” (Energy 2013)</a:t>
            </a:r>
          </a:p>
          <a:p>
            <a:r>
              <a:rPr lang="en-US" sz="1500" dirty="0"/>
              <a:t>"</a:t>
            </a:r>
            <a:r>
              <a:rPr lang="en-US" sz="1500" i="1" dirty="0"/>
              <a:t>Broad legal knowledge coupled with commercial acumen</a:t>
            </a:r>
            <a:r>
              <a:rPr lang="en-US" sz="1500" dirty="0"/>
              <a:t>." (Dispute Resolution 2013)</a:t>
            </a:r>
          </a:p>
          <a:p>
            <a:r>
              <a:rPr lang="en-US" sz="1500" dirty="0"/>
              <a:t>"</a:t>
            </a:r>
            <a:r>
              <a:rPr lang="en-US" sz="1500" i="1" dirty="0"/>
              <a:t>The team is fantastic: it is creative, reliable and excellent at </a:t>
            </a:r>
            <a:r>
              <a:rPr lang="en-US" sz="1500" i="1" dirty="0" err="1"/>
              <a:t>analysing</a:t>
            </a:r>
            <a:r>
              <a:rPr lang="en-US" sz="1500" i="1" dirty="0"/>
              <a:t> and proposing solutions</a:t>
            </a:r>
            <a:r>
              <a:rPr lang="en-US" sz="1500" dirty="0"/>
              <a:t>." (</a:t>
            </a:r>
            <a:r>
              <a:rPr lang="en-US" sz="1500" dirty="0" err="1"/>
              <a:t>TMT</a:t>
            </a:r>
            <a:r>
              <a:rPr lang="en-US" sz="1500" dirty="0"/>
              <a:t> 2013)</a:t>
            </a:r>
          </a:p>
          <a:p>
            <a:r>
              <a:rPr lang="en-US" sz="1500" dirty="0"/>
              <a:t>"</a:t>
            </a:r>
            <a:r>
              <a:rPr lang="en-US" sz="1500" i="1" dirty="0"/>
              <a:t>We are very satisfied with the team's knowledge, skills and speed</a:t>
            </a:r>
            <a:r>
              <a:rPr lang="en-US" sz="1500" dirty="0"/>
              <a:t>." (Employment 2013)</a:t>
            </a:r>
          </a:p>
          <a:p>
            <a:r>
              <a:rPr lang="en-US" sz="1500" i="1" dirty="0"/>
              <a:t>"The firm is extremely proactive, understands our needs and has very deep knowledge in this area</a:t>
            </a:r>
            <a:r>
              <a:rPr lang="en-US" sz="1500" dirty="0"/>
              <a:t>.” (Public Law 2013)</a:t>
            </a:r>
          </a:p>
          <a:p>
            <a:r>
              <a:rPr lang="en-US" sz="1500" dirty="0"/>
              <a:t>"A growing tax group that's very active on the market." (Tax 2013)</a:t>
            </a:r>
          </a:p>
          <a:p>
            <a:r>
              <a:rPr lang="en-US" sz="1500" dirty="0"/>
              <a:t>"A fantastic service; the lawyers work well together and are extremely focused on a client's needs." (Intellectual Property 2013)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DLA Piper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7" y="4400144"/>
            <a:ext cx="1985932" cy="1117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14578"/>
            <a:ext cx="2676525" cy="666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92" y="4400145"/>
            <a:ext cx="1037295" cy="1117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93" y="2925048"/>
            <a:ext cx="1037295" cy="1117087"/>
          </a:xfrm>
          <a:prstGeom prst="rect">
            <a:avLst/>
          </a:prstGeom>
        </p:spPr>
      </p:pic>
      <p:pic>
        <p:nvPicPr>
          <p:cNvPr id="1026" name="Picture 2" descr="C:\Users\FERRARIF\Desktop\TL_vincitore_Studio-ann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" y="2564905"/>
            <a:ext cx="23533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631580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DLA Piper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 smtClean="0"/>
              <a:t>Via dei Due Macelli, 66</a:t>
            </a:r>
          </a:p>
          <a:p>
            <a:pPr algn="ctr"/>
            <a:r>
              <a:rPr lang="it-IT" sz="1600" dirty="0" smtClean="0"/>
              <a:t>00187 Roma</a:t>
            </a:r>
          </a:p>
          <a:p>
            <a:pPr algn="ctr"/>
            <a:r>
              <a:rPr lang="it-IT" sz="1600" dirty="0" smtClean="0"/>
              <a:t>Tel. +39 06 688801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Via G. Casati, 1</a:t>
            </a:r>
          </a:p>
          <a:p>
            <a:pPr algn="ctr"/>
            <a:r>
              <a:rPr lang="it-IT" sz="1600" dirty="0" smtClean="0"/>
              <a:t>20123 Milano</a:t>
            </a:r>
          </a:p>
          <a:p>
            <a:pPr algn="ctr"/>
            <a:r>
              <a:rPr lang="it-IT" sz="1600" dirty="0" smtClean="0"/>
              <a:t>Tel. +39 02 806181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 smtClean="0">
                <a:hlinkClick r:id="rId2"/>
              </a:rPr>
              <a:t>www.dlapiper.com</a:t>
            </a:r>
            <a:endParaRPr lang="it-IT" sz="1600" dirty="0" smtClean="0"/>
          </a:p>
          <a:p>
            <a:pPr algn="ctr"/>
            <a:r>
              <a:rPr lang="it-IT" sz="1600" dirty="0" smtClean="0"/>
              <a:t>        </a:t>
            </a:r>
          </a:p>
          <a:p>
            <a:pPr algn="ctr"/>
            <a:r>
              <a:rPr lang="it-IT" sz="1600" dirty="0"/>
              <a:t> </a:t>
            </a:r>
            <a:r>
              <a:rPr lang="it-IT" sz="1600" dirty="0" smtClean="0"/>
              <a:t>        @</a:t>
            </a:r>
            <a:r>
              <a:rPr lang="it-IT" sz="1600" dirty="0" err="1" smtClean="0"/>
              <a:t>DLA_Piper_Italy</a:t>
            </a:r>
            <a:endParaRPr lang="it-I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556424" cy="359826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DLA Piper in Italia</a:t>
            </a:r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040560" cy="5184576"/>
          </a:xfrm>
        </p:spPr>
        <p:txBody>
          <a:bodyPr/>
          <a:lstStyle/>
          <a:p>
            <a:r>
              <a:rPr lang="it-IT" sz="1800" dirty="0"/>
              <a:t>In Italia, DLA Piper conta </a:t>
            </a:r>
            <a:r>
              <a:rPr lang="it-IT" sz="1800" dirty="0" smtClean="0"/>
              <a:t>circa </a:t>
            </a:r>
            <a:r>
              <a:rPr lang="it-IT" sz="1800" b="1" dirty="0" smtClean="0"/>
              <a:t>150 </a:t>
            </a:r>
            <a:r>
              <a:rPr lang="it-IT" sz="1800" b="1" dirty="0"/>
              <a:t>professionisti </a:t>
            </a:r>
            <a:r>
              <a:rPr lang="it-IT" sz="1800" dirty="0"/>
              <a:t>distribuiti nelle sedi di Milano e </a:t>
            </a:r>
            <a:r>
              <a:rPr lang="it-IT" sz="1800" dirty="0" smtClean="0"/>
              <a:t>Roma.</a:t>
            </a:r>
          </a:p>
          <a:p>
            <a:r>
              <a:rPr lang="it-IT" sz="1800" dirty="0" smtClean="0"/>
              <a:t>Il </a:t>
            </a:r>
            <a:r>
              <a:rPr lang="it-IT" sz="1800" dirty="0"/>
              <a:t>team, che comprende avvocati </a:t>
            </a:r>
            <a:r>
              <a:rPr lang="it-IT" sz="1800" b="1" dirty="0"/>
              <a:t>italiani</a:t>
            </a:r>
            <a:r>
              <a:rPr lang="it-IT" sz="1800" dirty="0"/>
              <a:t>, </a:t>
            </a:r>
            <a:r>
              <a:rPr lang="it-IT" sz="1800" b="1" dirty="0"/>
              <a:t>inglesi</a:t>
            </a:r>
            <a:r>
              <a:rPr lang="it-IT" sz="1800" dirty="0"/>
              <a:t>, </a:t>
            </a:r>
            <a:r>
              <a:rPr lang="it-IT" sz="1800" b="1" dirty="0"/>
              <a:t>statunitensi</a:t>
            </a:r>
            <a:r>
              <a:rPr lang="it-IT" sz="1800" dirty="0"/>
              <a:t> e </a:t>
            </a:r>
            <a:r>
              <a:rPr lang="it-IT" sz="1800" b="1" dirty="0"/>
              <a:t>tedeschi</a:t>
            </a:r>
            <a:r>
              <a:rPr lang="it-IT" sz="1800" dirty="0"/>
              <a:t>, è in grado, per qualità e dimensione, di gestire i </a:t>
            </a:r>
            <a:r>
              <a:rPr lang="it-IT" sz="1800" b="1" dirty="0"/>
              <a:t>progetti più complessi </a:t>
            </a:r>
            <a:r>
              <a:rPr lang="it-IT" sz="1800" dirty="0"/>
              <a:t>e quelli con spiccate </a:t>
            </a:r>
            <a:r>
              <a:rPr lang="it-IT" sz="1800" b="1" dirty="0"/>
              <a:t>caratteristiche di </a:t>
            </a:r>
            <a:r>
              <a:rPr lang="it-IT" sz="1800" b="1" dirty="0" smtClean="0"/>
              <a:t>internazionalità</a:t>
            </a:r>
            <a:r>
              <a:rPr lang="it-IT" sz="1800" dirty="0" smtClean="0"/>
              <a:t>.</a:t>
            </a:r>
            <a:endParaRPr lang="it-IT" sz="1800" dirty="0"/>
          </a:p>
          <a:p>
            <a:r>
              <a:rPr lang="it-IT" sz="1800" dirty="0"/>
              <a:t>Lo Studio si articola in 8 dipartimenti che collaborano costantemente tra loro per assicurare l'</a:t>
            </a:r>
            <a:r>
              <a:rPr lang="it-IT" sz="1800" b="1" dirty="0"/>
              <a:t>assistenza a </a:t>
            </a:r>
            <a:r>
              <a:rPr lang="it-IT" sz="1800" b="1" dirty="0" smtClean="0"/>
              <a:t>360 gradi</a:t>
            </a:r>
            <a:r>
              <a:rPr lang="it-IT" sz="1800" dirty="0" smtClean="0"/>
              <a:t> che </a:t>
            </a:r>
            <a:r>
              <a:rPr lang="it-IT" sz="1800" dirty="0"/>
              <a:t>il cliente </a:t>
            </a:r>
            <a:r>
              <a:rPr lang="it-IT" sz="1800" dirty="0" smtClean="0"/>
              <a:t>più </a:t>
            </a:r>
            <a:r>
              <a:rPr lang="it-IT" sz="1800" dirty="0"/>
              <a:t>sofisticato si </a:t>
            </a:r>
            <a:r>
              <a:rPr lang="it-IT" sz="1800" dirty="0" smtClean="0"/>
              <a:t>attende.</a:t>
            </a:r>
            <a:endParaRPr lang="it-IT" sz="1800" dirty="0"/>
          </a:p>
          <a:p>
            <a:r>
              <a:rPr lang="it-IT" sz="1800" dirty="0" smtClean="0"/>
              <a:t>DLA </a:t>
            </a:r>
            <a:r>
              <a:rPr lang="it-IT" sz="1800" dirty="0"/>
              <a:t>Piper ha rafforzato nel tempo la propria posizione sul mercato nazionale ed internazionale, come è testimoniato dalla solida base di clientela e dai nuovi </a:t>
            </a:r>
            <a:r>
              <a:rPr lang="it-IT" sz="1800" dirty="0" smtClean="0"/>
              <a:t>incarichi. </a:t>
            </a:r>
            <a:endParaRPr lang="it-IT" sz="1800" dirty="0"/>
          </a:p>
          <a:p>
            <a:endParaRPr lang="it-IT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Novembre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DLA Piper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C06F2-1AD0-4B93-9DE9-52191CC6FA1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60232" y="2636912"/>
            <a:ext cx="1152128" cy="779579"/>
          </a:xfrm>
          <a:prstGeom prst="roundRect">
            <a:avLst/>
          </a:prstGeom>
          <a:solidFill>
            <a:srgbClr val="00A9E0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ONE STOP SHOP</a:t>
            </a:r>
            <a:endParaRPr kumimoji="0" lang="it-IT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" name="Picture 2" descr="C:\Users\FERRARIF\Desktop\TL_vincitore_Studio-an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1" y="4941168"/>
            <a:ext cx="23533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8280920" cy="5339135"/>
          </a:xfrm>
        </p:spPr>
        <p:txBody>
          <a:bodyPr/>
          <a:lstStyle/>
          <a:p>
            <a:pPr algn="just"/>
            <a:r>
              <a:rPr lang="it-IT" sz="2000" dirty="0"/>
              <a:t>DLA Piper è stato riconosciuto nel 2012 </a:t>
            </a:r>
            <a:r>
              <a:rPr lang="it-IT" sz="2000" b="1" dirty="0" smtClean="0"/>
              <a:t>il </a:t>
            </a:r>
            <a:r>
              <a:rPr lang="it-IT" sz="2000" b="1" dirty="0"/>
              <a:t>più grande studio legale al mondo per fatturato e numero di professionisti </a:t>
            </a:r>
            <a:r>
              <a:rPr lang="it-IT" sz="2000" dirty="0"/>
              <a:t>da "The AM Law 200", la ricerca annuale condotta dalla rivista "The American </a:t>
            </a:r>
            <a:r>
              <a:rPr lang="it-IT" sz="2000" dirty="0" err="1"/>
              <a:t>Lawyer</a:t>
            </a:r>
            <a:r>
              <a:rPr lang="it-IT" sz="2000" dirty="0" smtClean="0"/>
              <a:t>".</a:t>
            </a:r>
          </a:p>
          <a:p>
            <a:pPr algn="just"/>
            <a:r>
              <a:rPr lang="it-IT" sz="2000" dirty="0" smtClean="0"/>
              <a:t>La </a:t>
            </a:r>
            <a:r>
              <a:rPr lang="it-IT" sz="2000" dirty="0"/>
              <a:t>nostra organizzazione è composta da </a:t>
            </a:r>
            <a:r>
              <a:rPr lang="it-IT" sz="2000" b="1" dirty="0"/>
              <a:t>4.200 professionisti</a:t>
            </a:r>
            <a:r>
              <a:rPr lang="it-IT" sz="2000" dirty="0"/>
              <a:t> che operano in </a:t>
            </a:r>
            <a:r>
              <a:rPr lang="it-IT" sz="2000" b="1" dirty="0" smtClean="0"/>
              <a:t>77 sedi</a:t>
            </a:r>
            <a:r>
              <a:rPr lang="it-IT" sz="2000" dirty="0" smtClean="0"/>
              <a:t> in oltre </a:t>
            </a:r>
            <a:r>
              <a:rPr lang="it-IT" sz="2000" b="1" dirty="0"/>
              <a:t>30 giurisdizioni</a:t>
            </a:r>
            <a:r>
              <a:rPr lang="it-IT" sz="2000" dirty="0"/>
              <a:t> in: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 smtClean="0"/>
              <a:t>Asia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 smtClean="0"/>
              <a:t>Australia</a:t>
            </a:r>
            <a:endParaRPr lang="it-IT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Europa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Medio Oriente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2000" dirty="0"/>
              <a:t>America </a:t>
            </a:r>
          </a:p>
          <a:p>
            <a:pPr algn="just"/>
            <a:r>
              <a:rPr lang="it-IT" sz="2000" dirty="0"/>
              <a:t>Le competenze specialistiche e l'esperienza dei nostri professionisti garantiscono un'assistenza personalizzata e allineata ai più elevati standard internazionali. </a:t>
            </a:r>
          </a:p>
          <a:p>
            <a:endParaRPr lang="it-IT" sz="2000" dirty="0"/>
          </a:p>
          <a:p>
            <a:r>
              <a:rPr lang="it-IT" sz="2000" dirty="0" smtClean="0"/>
              <a:t> 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60363" y="245370"/>
            <a:ext cx="6621462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/>
              <a:t>DLA Piper nel </a:t>
            </a:r>
            <a:r>
              <a:rPr lang="it-IT" sz="2400" dirty="0" smtClean="0"/>
              <a:t>mondo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458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DLA Piper nel mondo</a:t>
            </a:r>
            <a:endParaRPr lang="it-IT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4" y="1289050"/>
            <a:ext cx="7590914" cy="50165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C06F2-1AD0-4B93-9DE9-52191CC6FA1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Preferred</a:t>
            </a:r>
            <a:r>
              <a:rPr lang="it-IT" dirty="0" smtClean="0"/>
              <a:t> </a:t>
            </a:r>
            <a:r>
              <a:rPr lang="it-IT" dirty="0" err="1" smtClean="0"/>
              <a:t>Firms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24536" cy="5328592"/>
          </a:xfrm>
        </p:spPr>
        <p:txBody>
          <a:bodyPr/>
          <a:lstStyle/>
          <a:p>
            <a:r>
              <a:rPr lang="it-IT" sz="1800" dirty="0" err="1" smtClean="0"/>
              <a:t>DLA</a:t>
            </a:r>
            <a:r>
              <a:rPr lang="it-IT" sz="1800" dirty="0" smtClean="0"/>
              <a:t> Piper ha sviluppato nel corso degli anni una rete di studi locali nelle giurisdizioni dove non vi è una presenza diretta dello Studio.</a:t>
            </a:r>
          </a:p>
          <a:p>
            <a:r>
              <a:rPr lang="it-IT" sz="1800" dirty="0" smtClean="0"/>
              <a:t>Le </a:t>
            </a:r>
            <a:r>
              <a:rPr lang="it-IT" sz="1800" dirty="0" err="1" smtClean="0"/>
              <a:t>Preferred</a:t>
            </a:r>
            <a:r>
              <a:rPr lang="it-IT" sz="1800" dirty="0" smtClean="0"/>
              <a:t> </a:t>
            </a:r>
            <a:r>
              <a:rPr lang="it-IT" sz="1800" dirty="0" err="1" smtClean="0"/>
              <a:t>Firms</a:t>
            </a:r>
            <a:r>
              <a:rPr lang="it-IT" sz="1800" dirty="0" smtClean="0"/>
              <a:t> hanno accordi di mutua collaborazione con DLA Piper con diversi livelli di integrazione (in alcuni casi in esclusiva).</a:t>
            </a:r>
          </a:p>
          <a:p>
            <a:r>
              <a:rPr lang="it-IT" sz="1800" dirty="0" smtClean="0"/>
              <a:t>Le </a:t>
            </a:r>
            <a:r>
              <a:rPr lang="it-IT" sz="1800" dirty="0" err="1" smtClean="0"/>
              <a:t>Preferred</a:t>
            </a:r>
            <a:r>
              <a:rPr lang="it-IT" sz="1800" dirty="0" smtClean="0"/>
              <a:t> </a:t>
            </a:r>
            <a:r>
              <a:rPr lang="it-IT" sz="1800" dirty="0" err="1" smtClean="0"/>
              <a:t>Firms</a:t>
            </a:r>
            <a:r>
              <a:rPr lang="it-IT" sz="1800" dirty="0" smtClean="0"/>
              <a:t> sono state selezionate sulla base di rigidi criteri per rispondere agli standard richiesti da DLA Piper e dalla nostra clientela.</a:t>
            </a:r>
          </a:p>
          <a:p>
            <a:r>
              <a:rPr lang="it-IT" sz="1800" dirty="0" smtClean="0"/>
              <a:t>Soprattutto, le </a:t>
            </a:r>
            <a:r>
              <a:rPr lang="it-IT" sz="1800" dirty="0" err="1" smtClean="0"/>
              <a:t>Preferred</a:t>
            </a:r>
            <a:r>
              <a:rPr lang="it-IT" sz="1800" dirty="0" smtClean="0"/>
              <a:t> </a:t>
            </a:r>
            <a:r>
              <a:rPr lang="it-IT" sz="1800" dirty="0" err="1" smtClean="0"/>
              <a:t>Firms</a:t>
            </a:r>
            <a:r>
              <a:rPr lang="it-IT" sz="1800" dirty="0" smtClean="0"/>
              <a:t> sono state "testate" negli anni direttamente da colleghi dei vari uffici </a:t>
            </a:r>
            <a:r>
              <a:rPr lang="it-IT" sz="1800" dirty="0" err="1" smtClean="0"/>
              <a:t>DLA</a:t>
            </a:r>
            <a:r>
              <a:rPr lang="it-IT" sz="1800" dirty="0" smtClean="0"/>
              <a:t> Piper in operazioni multi-giurisdizionali. I riscontri dei colleghi hanno contribuito a individuare gli studi locali che meglio rispondono ai criteri di cui sopra.</a:t>
            </a:r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600400" cy="51125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sz="1800" b="1" dirty="0" smtClean="0">
                <a:solidFill>
                  <a:schemeClr val="tx1"/>
                </a:solidFill>
              </a:rPr>
              <a:t>Nord Africa (Libia, Algeria, Tunisia, Marocco)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Africa (Angola, Namibia, Camerun, Mozambico, Costa d'Avorio, Sierra Leone)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Balcani (Serbia, Montenegro, Albania, Macedonia)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Centro Asia (Azerbaijan, Kazakhstan, Pakistan, India)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Medio Oriente (Libano, Giordania, Israele, Iran, Iraq)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America (Canada, Venezuela, Cile, Perù, Argentina, Cayman </a:t>
            </a:r>
            <a:r>
              <a:rPr lang="it-IT" sz="1800" b="1" dirty="0" err="1" smtClean="0">
                <a:solidFill>
                  <a:schemeClr val="tx1"/>
                </a:solidFill>
              </a:rPr>
              <a:t>Islands</a:t>
            </a:r>
            <a:r>
              <a:rPr lang="it-IT" sz="1800" b="1" dirty="0" smtClean="0">
                <a:solidFill>
                  <a:schemeClr val="tx1"/>
                </a:solidFill>
              </a:rPr>
              <a:t>, </a:t>
            </a:r>
            <a:r>
              <a:rPr lang="it-IT" sz="1800" b="1" dirty="0" err="1" smtClean="0">
                <a:solidFill>
                  <a:schemeClr val="tx1"/>
                </a:solidFill>
              </a:rPr>
              <a:t>BVI</a:t>
            </a:r>
            <a:r>
              <a:rPr lang="it-IT" sz="18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1800" b="1" dirty="0" smtClean="0">
                <a:solidFill>
                  <a:schemeClr val="tx1"/>
                </a:solidFill>
              </a:rPr>
              <a:t>Europa (Lituania, Estonia, Bulgaria)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DLA</a:t>
            </a:r>
            <a:r>
              <a:rPr lang="en-GB" dirty="0" smtClean="0"/>
              <a:t> Piper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4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5460"/>
            <a:ext cx="7668021" cy="867930"/>
          </a:xfrm>
        </p:spPr>
        <p:txBody>
          <a:bodyPr/>
          <a:lstStyle/>
          <a:p>
            <a:r>
              <a:rPr lang="it-IT" dirty="0" smtClean="0"/>
              <a:t>DLA Piper Italia: Esperienze Internazionali</a:t>
            </a:r>
            <a:br>
              <a:rPr lang="it-IT" dirty="0" smtClean="0"/>
            </a:br>
            <a:r>
              <a:rPr lang="it-IT" dirty="0" smtClean="0"/>
              <a:t>Infrastrutture ed Energy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/>
          <a:lstStyle/>
          <a:p>
            <a:pPr marL="0" indent="0">
              <a:buNone/>
            </a:pPr>
            <a:r>
              <a:rPr lang="it-IT" sz="1600" b="1" i="1" dirty="0" smtClean="0"/>
              <a:t>CONDOTTE </a:t>
            </a:r>
            <a:r>
              <a:rPr lang="it-IT" sz="1600" b="1" i="1" dirty="0"/>
              <a:t>- GIORDANIA</a:t>
            </a:r>
          </a:p>
          <a:p>
            <a:r>
              <a:rPr lang="it-IT" sz="1600" dirty="0"/>
              <a:t>Assistenza a Condotte S.p.A. e al partner spagnolo </a:t>
            </a:r>
            <a:r>
              <a:rPr lang="it-IT" sz="1600" dirty="0" err="1"/>
              <a:t>Aqualia</a:t>
            </a:r>
            <a:r>
              <a:rPr lang="it-IT" sz="1600" dirty="0"/>
              <a:t>, in relazione alla gara per  </a:t>
            </a:r>
            <a:r>
              <a:rPr lang="it-IT" sz="1600" dirty="0" smtClean="0"/>
              <a:t>la </a:t>
            </a:r>
            <a:r>
              <a:rPr lang="it-IT" sz="1600" dirty="0"/>
              <a:t>realizzazione di un </a:t>
            </a:r>
            <a:r>
              <a:rPr lang="it-IT" sz="1600" dirty="0" smtClean="0"/>
              <a:t>acquedotto </a:t>
            </a:r>
            <a:r>
              <a:rPr lang="it-IT" sz="1600" dirty="0"/>
              <a:t>tra Disi-</a:t>
            </a:r>
            <a:r>
              <a:rPr lang="it-IT" sz="1600" dirty="0" err="1"/>
              <a:t>Mudawarra</a:t>
            </a:r>
            <a:r>
              <a:rPr lang="it-IT" sz="1600" dirty="0"/>
              <a:t> </a:t>
            </a:r>
            <a:r>
              <a:rPr lang="it-IT" sz="1600" dirty="0" smtClean="0"/>
              <a:t>ed </a:t>
            </a:r>
            <a:r>
              <a:rPr lang="it-IT" sz="1600" dirty="0"/>
              <a:t>Amman, Giordania, per un valore di </a:t>
            </a:r>
            <a:r>
              <a:rPr lang="it-IT" sz="1600" dirty="0" err="1" smtClean="0"/>
              <a:t>US$1,1</a:t>
            </a:r>
            <a:r>
              <a:rPr lang="it-IT" sz="1600" dirty="0" smtClean="0"/>
              <a:t> </a:t>
            </a:r>
            <a:r>
              <a:rPr lang="it-IT" sz="1600" dirty="0"/>
              <a:t>miliardi.</a:t>
            </a:r>
          </a:p>
          <a:p>
            <a:pPr marL="0" indent="0">
              <a:buNone/>
            </a:pPr>
            <a:r>
              <a:rPr lang="it-IT" sz="1600" b="1" i="1" dirty="0" smtClean="0"/>
              <a:t>MINISTERO </a:t>
            </a:r>
            <a:r>
              <a:rPr lang="it-IT" sz="1600" b="1" i="1" dirty="0"/>
              <a:t>DELLA SALUTE TURCO</a:t>
            </a:r>
          </a:p>
          <a:p>
            <a:pPr lvl="0"/>
            <a:r>
              <a:rPr lang="it-IT" sz="1600" dirty="0"/>
              <a:t>Assistenza al Ministero della Salute turco nella redazione della documentazione per la gara di affidamento della concessione di costruzione e gestione per la realizzazione del primo ospedale in regime di Project Finance in </a:t>
            </a:r>
            <a:r>
              <a:rPr lang="it-IT" sz="1600" dirty="0" smtClean="0"/>
              <a:t>Turchia.</a:t>
            </a:r>
            <a:endParaRPr lang="en-GB" sz="1600" dirty="0"/>
          </a:p>
          <a:p>
            <a:pPr marL="0" lvl="0" indent="0">
              <a:buNone/>
            </a:pPr>
            <a:r>
              <a:rPr lang="it-IT" sz="1600" b="1" i="1" dirty="0"/>
              <a:t>IMPREGILO-SALINI -  ROMANIA</a:t>
            </a:r>
          </a:p>
          <a:p>
            <a:pPr lvl="0"/>
            <a:r>
              <a:rPr lang="it-IT" sz="1600" dirty="0"/>
              <a:t>Assistenza a Impregilo S.p.A. e Salini S.p.A. nella partecipazione alle gare, inclusa la fase di dialogo competitivo, per l'aggiudicazione delle concessioni per la progettazione, costruzione e gestione di due autostrade in Romania in regime PPP (primo </a:t>
            </a:r>
            <a:r>
              <a:rPr lang="it-IT" sz="1600" dirty="0" err="1"/>
              <a:t>project</a:t>
            </a:r>
            <a:r>
              <a:rPr lang="it-IT" sz="1600" dirty="0"/>
              <a:t> </a:t>
            </a:r>
            <a:r>
              <a:rPr lang="it-IT" sz="1600" dirty="0" err="1"/>
              <a:t>finance</a:t>
            </a:r>
            <a:r>
              <a:rPr lang="it-IT" sz="1600" dirty="0"/>
              <a:t> in Romania</a:t>
            </a:r>
            <a:r>
              <a:rPr lang="it-IT" sz="1600" dirty="0" smtClean="0"/>
              <a:t>).</a:t>
            </a:r>
            <a:endParaRPr lang="it-IT" sz="1600" dirty="0"/>
          </a:p>
          <a:p>
            <a:pPr marL="0" indent="0">
              <a:buNone/>
            </a:pPr>
            <a:r>
              <a:rPr lang="it-IT" sz="1600" b="1" i="1" dirty="0" err="1" smtClean="0"/>
              <a:t>KARACHAGANAK</a:t>
            </a:r>
            <a:r>
              <a:rPr lang="it-IT" sz="1600" b="1" i="1" dirty="0" smtClean="0"/>
              <a:t> </a:t>
            </a:r>
            <a:r>
              <a:rPr lang="it-IT" sz="1600" b="1" i="1" dirty="0" err="1"/>
              <a:t>PETROLEUM</a:t>
            </a:r>
            <a:r>
              <a:rPr lang="it-IT" sz="1600" b="1" i="1" dirty="0"/>
              <a:t>, KAZAKHSTAN</a:t>
            </a:r>
          </a:p>
          <a:p>
            <a:r>
              <a:rPr lang="it-IT" sz="1600" dirty="0"/>
              <a:t>Assistenza a </a:t>
            </a:r>
            <a:r>
              <a:rPr lang="it-IT" sz="1600" dirty="0" err="1"/>
              <a:t>Karachaganak</a:t>
            </a:r>
            <a:r>
              <a:rPr lang="it-IT" sz="1600" dirty="0"/>
              <a:t> </a:t>
            </a:r>
            <a:r>
              <a:rPr lang="it-IT" sz="1600" dirty="0" err="1"/>
              <a:t>Petroleum</a:t>
            </a:r>
            <a:r>
              <a:rPr lang="it-IT" sz="1600" dirty="0"/>
              <a:t>, una joint venture tra Agip, </a:t>
            </a:r>
            <a:r>
              <a:rPr lang="it-IT" sz="1600" dirty="0" err="1"/>
              <a:t>BG</a:t>
            </a:r>
            <a:r>
              <a:rPr lang="it-IT" sz="1600" dirty="0"/>
              <a:t>, Chevron, Lukoil e il governo del Kazakhstan in una controversia in relazione ad un oleodotto in Kazakhstan.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DLA</a:t>
            </a:r>
            <a:r>
              <a:rPr lang="en-GB" dirty="0" smtClean="0"/>
              <a:t> Piper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5460"/>
            <a:ext cx="7307981" cy="867930"/>
          </a:xfrm>
        </p:spPr>
        <p:txBody>
          <a:bodyPr/>
          <a:lstStyle/>
          <a:p>
            <a:r>
              <a:rPr lang="it-IT" dirty="0"/>
              <a:t>DLA Piper Italia: Esperienze Internazionali</a:t>
            </a:r>
            <a:br>
              <a:rPr lang="it-IT" dirty="0"/>
            </a:br>
            <a:r>
              <a:rPr lang="it-IT" dirty="0"/>
              <a:t>Infrastrutture ed </a:t>
            </a:r>
            <a:r>
              <a:rPr lang="it-IT" dirty="0" smtClean="0"/>
              <a:t>Energy</a:t>
            </a:r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712968" cy="532859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 </a:t>
            </a:r>
            <a:r>
              <a:rPr lang="it-IT" sz="1600" b="1" i="1" dirty="0" smtClean="0"/>
              <a:t>ENI </a:t>
            </a:r>
            <a:r>
              <a:rPr lang="it-IT" sz="1600" b="1" i="1" dirty="0" err="1"/>
              <a:t>S.p.A</a:t>
            </a:r>
            <a:r>
              <a:rPr lang="it-IT" sz="1600" b="1" i="1" dirty="0"/>
              <a:t> - </a:t>
            </a:r>
            <a:r>
              <a:rPr lang="it-IT" sz="1600" b="1" i="1" dirty="0" err="1"/>
              <a:t>GIEK</a:t>
            </a:r>
            <a:r>
              <a:rPr lang="it-IT" sz="1600" b="1" i="1" dirty="0"/>
              <a:t> EXPORT </a:t>
            </a:r>
            <a:r>
              <a:rPr lang="it-IT" sz="1600" b="1" i="1" dirty="0" err="1"/>
              <a:t>FINANCING</a:t>
            </a:r>
            <a:r>
              <a:rPr lang="it-IT" sz="1600" b="1" i="1" dirty="0"/>
              <a:t> FOR OIL </a:t>
            </a:r>
            <a:r>
              <a:rPr lang="it-IT" sz="1600" b="1" i="1" dirty="0" err="1"/>
              <a:t>RIG</a:t>
            </a:r>
            <a:endParaRPr lang="it-IT" sz="1600" b="1" i="1" dirty="0"/>
          </a:p>
          <a:p>
            <a:r>
              <a:rPr lang="it-IT" sz="1600" dirty="0"/>
              <a:t>Assistenza ad ENI S.p.A. e altre società del gruppo ENI in un'operazione di export </a:t>
            </a:r>
            <a:r>
              <a:rPr lang="it-IT" sz="1600" dirty="0" err="1"/>
              <a:t>finance</a:t>
            </a:r>
            <a:r>
              <a:rPr lang="it-IT" sz="1600" dirty="0"/>
              <a:t> del valore di </a:t>
            </a:r>
            <a:r>
              <a:rPr lang="it-IT" sz="1600" dirty="0" err="1"/>
              <a:t>US$800</a:t>
            </a:r>
            <a:r>
              <a:rPr lang="it-IT" sz="1600" dirty="0"/>
              <a:t> </a:t>
            </a:r>
            <a:r>
              <a:rPr lang="it-IT" sz="1600" dirty="0" err="1"/>
              <a:t>millioni</a:t>
            </a:r>
            <a:r>
              <a:rPr lang="it-IT" sz="1600" dirty="0"/>
              <a:t> per un impianto petrolifero, finanziata da Citigroup e garantita dall'export credit agency norvegese, </a:t>
            </a:r>
            <a:r>
              <a:rPr lang="it-IT" sz="1600" dirty="0" err="1"/>
              <a:t>GIEK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r>
              <a:rPr lang="it-IT" sz="1600" b="1" i="1" dirty="0" smtClean="0"/>
              <a:t>ENEL </a:t>
            </a:r>
            <a:r>
              <a:rPr lang="it-IT" sz="1600" b="1" i="1" dirty="0"/>
              <a:t>GREEN </a:t>
            </a:r>
            <a:r>
              <a:rPr lang="it-IT" sz="1600" b="1" i="1" dirty="0" err="1"/>
              <a:t>POWER</a:t>
            </a:r>
            <a:r>
              <a:rPr lang="it-IT" sz="1600" b="1" i="1" dirty="0"/>
              <a:t> - </a:t>
            </a:r>
            <a:r>
              <a:rPr lang="it-IT" sz="1600" b="1" i="1" dirty="0" smtClean="0"/>
              <a:t>ROMANIA</a:t>
            </a:r>
            <a:endParaRPr lang="it-IT" sz="1600" b="1" i="1" dirty="0"/>
          </a:p>
          <a:p>
            <a:r>
              <a:rPr lang="it-IT" sz="1600" dirty="0" smtClean="0"/>
              <a:t>Assistenza ad </a:t>
            </a:r>
            <a:r>
              <a:rPr lang="it-IT" sz="1600" dirty="0"/>
              <a:t>Enel Green </a:t>
            </a:r>
            <a:r>
              <a:rPr lang="it-IT" sz="1600" dirty="0" err="1"/>
              <a:t>Power</a:t>
            </a:r>
            <a:r>
              <a:rPr lang="it-IT" sz="1600" dirty="0"/>
              <a:t> S.p.A. </a:t>
            </a:r>
            <a:r>
              <a:rPr lang="it-IT" sz="1600" dirty="0" smtClean="0"/>
              <a:t>e altre società del gruppo Enel in un'operazione di export </a:t>
            </a:r>
            <a:r>
              <a:rPr lang="it-IT" sz="1600" dirty="0" err="1" smtClean="0"/>
              <a:t>finance</a:t>
            </a:r>
            <a:r>
              <a:rPr lang="it-IT" sz="1600" dirty="0" smtClean="0"/>
              <a:t> del valore di </a:t>
            </a:r>
            <a:r>
              <a:rPr lang="it-IT" sz="1600" dirty="0"/>
              <a:t>€125 </a:t>
            </a:r>
            <a:r>
              <a:rPr lang="it-IT" sz="1600" dirty="0" smtClean="0"/>
              <a:t>milioni per impianti destinati a parchi eolici, finanziata da Citigroup e garantita dell'export </a:t>
            </a:r>
            <a:r>
              <a:rPr lang="it-IT" sz="1600" dirty="0"/>
              <a:t>credit </a:t>
            </a:r>
            <a:r>
              <a:rPr lang="it-IT" sz="1600" dirty="0" smtClean="0"/>
              <a:t>agency danese, </a:t>
            </a:r>
            <a:r>
              <a:rPr lang="it-IT" sz="1600" dirty="0" err="1"/>
              <a:t>EKF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r>
              <a:rPr lang="it-IT" sz="1600" b="1" dirty="0"/>
              <a:t> </a:t>
            </a:r>
            <a:r>
              <a:rPr lang="it-IT" sz="1600" b="1" i="1" dirty="0" err="1" smtClean="0"/>
              <a:t>TENOVA</a:t>
            </a:r>
            <a:r>
              <a:rPr lang="it-IT" sz="1600" b="1" i="1" dirty="0" smtClean="0"/>
              <a:t> </a:t>
            </a:r>
            <a:r>
              <a:rPr lang="it-IT" sz="1600" b="1" i="1" dirty="0"/>
              <a:t>- </a:t>
            </a:r>
            <a:r>
              <a:rPr lang="it-IT" sz="1600" b="1" i="1" dirty="0" err="1"/>
              <a:t>SACE</a:t>
            </a:r>
            <a:r>
              <a:rPr lang="it-IT" sz="1600" b="1" i="1" dirty="0"/>
              <a:t> </a:t>
            </a:r>
            <a:r>
              <a:rPr lang="it-IT" sz="1600" b="1" i="1" dirty="0" err="1"/>
              <a:t>FACILITY</a:t>
            </a:r>
            <a:endParaRPr lang="it-IT" sz="1600" b="1" i="1" dirty="0"/>
          </a:p>
          <a:p>
            <a:r>
              <a:rPr lang="it-IT" sz="1600" dirty="0" smtClean="0"/>
              <a:t>Assistenza a </a:t>
            </a:r>
            <a:r>
              <a:rPr lang="it-IT" sz="1600" dirty="0" err="1"/>
              <a:t>BNP</a:t>
            </a:r>
            <a:r>
              <a:rPr lang="it-IT" sz="1600" dirty="0"/>
              <a:t> </a:t>
            </a:r>
            <a:r>
              <a:rPr lang="it-IT" sz="1600" dirty="0" err="1"/>
              <a:t>Paribas</a:t>
            </a:r>
            <a:r>
              <a:rPr lang="it-IT" sz="1600" dirty="0"/>
              <a:t>, Commerzbank </a:t>
            </a:r>
            <a:r>
              <a:rPr lang="it-IT" sz="1600" dirty="0" smtClean="0"/>
              <a:t>e </a:t>
            </a:r>
            <a:r>
              <a:rPr lang="it-IT" sz="1600" dirty="0" err="1" smtClean="0"/>
              <a:t>Tenova</a:t>
            </a:r>
            <a:r>
              <a:rPr lang="it-IT" sz="1600" dirty="0" smtClean="0"/>
              <a:t>, in qualità di </a:t>
            </a:r>
            <a:r>
              <a:rPr lang="it-IT" sz="1600" dirty="0"/>
              <a:t>deal </a:t>
            </a:r>
            <a:r>
              <a:rPr lang="it-IT" sz="1600" dirty="0" err="1" smtClean="0"/>
              <a:t>counsel</a:t>
            </a:r>
            <a:r>
              <a:rPr lang="it-IT" sz="1600" dirty="0" smtClean="0"/>
              <a:t>, nel finanziamento a </a:t>
            </a:r>
            <a:r>
              <a:rPr lang="it-IT" sz="1600" dirty="0" err="1" smtClean="0"/>
              <a:t>Tenova</a:t>
            </a:r>
            <a:r>
              <a:rPr lang="it-IT" sz="1600" dirty="0" smtClean="0"/>
              <a:t> di due linee di credito a medio termine per un totale di </a:t>
            </a:r>
            <a:r>
              <a:rPr lang="it-IT" sz="1600" dirty="0"/>
              <a:t>€55 </a:t>
            </a:r>
            <a:r>
              <a:rPr lang="it-IT" sz="1600" dirty="0" smtClean="0"/>
              <a:t>milioni, di cui una linea parzialmente garantita da </a:t>
            </a:r>
            <a:r>
              <a:rPr lang="it-IT" sz="1600" dirty="0" err="1"/>
              <a:t>SACE</a:t>
            </a:r>
            <a:r>
              <a:rPr lang="it-IT" sz="1600" dirty="0"/>
              <a:t>, </a:t>
            </a:r>
            <a:r>
              <a:rPr lang="it-IT" sz="1600" dirty="0" smtClean="0"/>
              <a:t>per l'acquisizione di </a:t>
            </a:r>
            <a:r>
              <a:rPr lang="it-IT" sz="1600" dirty="0" err="1"/>
              <a:t>Metall</a:t>
            </a:r>
            <a:r>
              <a:rPr lang="it-IT" sz="1600" dirty="0"/>
              <a:t> </a:t>
            </a:r>
            <a:r>
              <a:rPr lang="it-IT" sz="1600" dirty="0" err="1"/>
              <a:t>Technologie</a:t>
            </a:r>
            <a:r>
              <a:rPr lang="it-IT" sz="1600" dirty="0"/>
              <a:t> Holding </a:t>
            </a:r>
            <a:r>
              <a:rPr lang="it-IT" sz="1600" dirty="0" smtClean="0"/>
              <a:t>da parte di </a:t>
            </a:r>
            <a:r>
              <a:rPr lang="it-IT" sz="1600" dirty="0" err="1" smtClean="0"/>
              <a:t>Tenova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r>
              <a:rPr lang="it-IT" sz="1600" b="1" dirty="0"/>
              <a:t> </a:t>
            </a:r>
            <a:r>
              <a:rPr lang="it-IT" sz="1600" b="1" i="1" dirty="0" smtClean="0"/>
              <a:t>INTERNATIONAL </a:t>
            </a:r>
            <a:r>
              <a:rPr lang="it-IT" sz="1600" b="1" i="1" dirty="0"/>
              <a:t>FINANCE CORPORATION – BOSNIA</a:t>
            </a:r>
          </a:p>
          <a:p>
            <a:r>
              <a:rPr lang="it-IT" sz="1600" dirty="0"/>
              <a:t>Assistenza ad </a:t>
            </a:r>
            <a:r>
              <a:rPr lang="it-IT" sz="1600" dirty="0" err="1"/>
              <a:t>IFC</a:t>
            </a:r>
            <a:r>
              <a:rPr lang="it-IT" sz="1600" dirty="0"/>
              <a:t>, parte di World </a:t>
            </a:r>
            <a:r>
              <a:rPr lang="it-IT" sz="1600" dirty="0" err="1"/>
              <a:t>Bank</a:t>
            </a:r>
            <a:r>
              <a:rPr lang="it-IT" sz="1600" dirty="0"/>
              <a:t> Group, nella strutturazione della gara per l'affidamento del primo </a:t>
            </a:r>
            <a:r>
              <a:rPr lang="it-IT" sz="1600" dirty="0" err="1"/>
              <a:t>project</a:t>
            </a:r>
            <a:r>
              <a:rPr lang="it-IT" sz="1600" dirty="0"/>
              <a:t> </a:t>
            </a:r>
            <a:r>
              <a:rPr lang="it-IT" sz="1600" dirty="0" err="1"/>
              <a:t>financing</a:t>
            </a:r>
            <a:r>
              <a:rPr lang="it-IT" sz="1600" dirty="0"/>
              <a:t> in Bosnia per la costruzione e gestione di un'autostrada (</a:t>
            </a:r>
            <a:r>
              <a:rPr lang="it-IT" sz="1600" dirty="0" err="1"/>
              <a:t>Corridor</a:t>
            </a:r>
            <a:r>
              <a:rPr lang="it-IT" sz="1600" dirty="0"/>
              <a:t> </a:t>
            </a:r>
            <a:r>
              <a:rPr lang="it-IT" sz="1600" dirty="0" err="1" smtClean="0"/>
              <a:t>5c</a:t>
            </a:r>
            <a:r>
              <a:rPr lang="it-IT" sz="1600" dirty="0"/>
              <a:t>)</a:t>
            </a:r>
          </a:p>
          <a:p>
            <a:pPr marL="0" indent="0">
              <a:buNone/>
            </a:pPr>
            <a:endParaRPr lang="it-IT" sz="1600" dirty="0"/>
          </a:p>
          <a:p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5460"/>
            <a:ext cx="7307982" cy="867930"/>
          </a:xfrm>
        </p:spPr>
        <p:txBody>
          <a:bodyPr/>
          <a:lstStyle/>
          <a:p>
            <a:r>
              <a:rPr lang="it-IT" dirty="0"/>
              <a:t>DLA Piper Italia: Esperienze Internazionali</a:t>
            </a:r>
            <a:br>
              <a:rPr lang="it-IT" dirty="0"/>
            </a:br>
            <a:r>
              <a:rPr lang="it-IT" dirty="0"/>
              <a:t>Infrastrutture ed </a:t>
            </a:r>
            <a:r>
              <a:rPr lang="it-IT" dirty="0" smtClean="0"/>
              <a:t>Energy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581775"/>
            <a:ext cx="2895600" cy="276225"/>
          </a:xfrm>
        </p:spPr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0970C-FC90-41FE-ABF9-0C4D2455B6C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68313" y="1268760"/>
            <a:ext cx="8218487" cy="4608513"/>
          </a:xfrm>
        </p:spPr>
        <p:txBody>
          <a:bodyPr/>
          <a:lstStyle/>
          <a:p>
            <a:pPr marL="0" lvl="0" indent="0">
              <a:buNone/>
            </a:pPr>
            <a:r>
              <a:rPr lang="it-IT" sz="1600" b="1" i="1" dirty="0" err="1" smtClean="0"/>
              <a:t>THESAN</a:t>
            </a:r>
            <a:r>
              <a:rPr lang="it-IT" sz="1600" b="1" i="1" dirty="0" smtClean="0"/>
              <a:t> - ROMANIA</a:t>
            </a:r>
            <a:endParaRPr lang="it-IT" sz="1600" b="1" i="1" dirty="0"/>
          </a:p>
          <a:p>
            <a:pPr lvl="0"/>
            <a:r>
              <a:rPr lang="it-IT" sz="1600" dirty="0" smtClean="0"/>
              <a:t>Assistenza </a:t>
            </a:r>
            <a:r>
              <a:rPr lang="it-IT" sz="1600" dirty="0"/>
              <a:t>a </a:t>
            </a:r>
            <a:r>
              <a:rPr lang="it-IT" sz="1600" dirty="0" err="1"/>
              <a:t>Thesan</a:t>
            </a:r>
            <a:r>
              <a:rPr lang="it-IT" sz="1600" dirty="0"/>
              <a:t> S.p.A.</a:t>
            </a:r>
            <a:r>
              <a:rPr lang="it-IT" sz="1600" b="1" dirty="0"/>
              <a:t> </a:t>
            </a:r>
            <a:r>
              <a:rPr lang="it-IT" sz="1600" dirty="0"/>
              <a:t>nell'acquisizione di tre progetti fotovoltaici da </a:t>
            </a:r>
            <a:r>
              <a:rPr lang="it-IT" sz="1600" dirty="0" smtClean="0"/>
              <a:t>realizzare in </a:t>
            </a:r>
            <a:r>
              <a:rPr lang="it-IT" sz="1600" dirty="0"/>
              <a:t>Romania aventi capacità di circa 5 </a:t>
            </a:r>
            <a:r>
              <a:rPr lang="it-IT" sz="1600" dirty="0" err="1"/>
              <a:t>MWp</a:t>
            </a:r>
            <a:r>
              <a:rPr lang="it-IT" sz="1600" dirty="0"/>
              <a:t>, attraverso l'acquisizione di tre società </a:t>
            </a:r>
            <a:r>
              <a:rPr lang="it-IT" sz="1600" dirty="0" smtClean="0"/>
              <a:t>costituite sotto </a:t>
            </a:r>
            <a:r>
              <a:rPr lang="it-IT" sz="1600" dirty="0"/>
              <a:t>la legge rumena.</a:t>
            </a:r>
          </a:p>
          <a:p>
            <a:pPr marL="0" lvl="0" indent="0">
              <a:buNone/>
            </a:pPr>
            <a:r>
              <a:rPr lang="en-GB" sz="1600" b="1" i="1" dirty="0" err="1" smtClean="0"/>
              <a:t>GUERRATO</a:t>
            </a:r>
            <a:r>
              <a:rPr lang="en-GB" sz="1600" b="1" i="1" dirty="0" smtClean="0"/>
              <a:t> - CONGO</a:t>
            </a:r>
          </a:p>
          <a:p>
            <a:pPr lvl="0"/>
            <a:r>
              <a:rPr lang="en-GB" sz="1600" dirty="0" err="1" smtClean="0"/>
              <a:t>Assistenza</a:t>
            </a:r>
            <a:r>
              <a:rPr lang="en-GB" sz="1600" dirty="0" smtClean="0"/>
              <a:t> </a:t>
            </a:r>
            <a:r>
              <a:rPr lang="en-GB" sz="1600" dirty="0"/>
              <a:t>a </a:t>
            </a:r>
            <a:r>
              <a:rPr lang="en-GB" sz="1600" dirty="0" err="1"/>
              <a:t>Guerrato</a:t>
            </a:r>
            <a:r>
              <a:rPr lang="en-GB" sz="1600" dirty="0"/>
              <a:t> Group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finanziamento</a:t>
            </a:r>
            <a:r>
              <a:rPr lang="en-GB" sz="1600" dirty="0"/>
              <a:t> in project financing </a:t>
            </a:r>
            <a:r>
              <a:rPr lang="en-GB" sz="1600" dirty="0" err="1"/>
              <a:t>dell'operazione</a:t>
            </a:r>
            <a:r>
              <a:rPr lang="en-GB" sz="1600" dirty="0"/>
              <a:t> di </a:t>
            </a:r>
            <a:r>
              <a:rPr lang="en-GB" sz="1600" dirty="0" err="1"/>
              <a:t>ristrutturazione</a:t>
            </a:r>
            <a:r>
              <a:rPr lang="en-GB" sz="1600" dirty="0"/>
              <a:t> e </a:t>
            </a:r>
            <a:r>
              <a:rPr lang="en-GB" sz="1600" dirty="0" err="1"/>
              <a:t>gestione</a:t>
            </a:r>
            <a:r>
              <a:rPr lang="en-GB" sz="1600" dirty="0"/>
              <a:t> del </a:t>
            </a:r>
            <a:r>
              <a:rPr lang="en-GB" sz="1600" dirty="0" err="1"/>
              <a:t>complesso</a:t>
            </a:r>
            <a:r>
              <a:rPr lang="en-GB" sz="1600" dirty="0"/>
              <a:t> Cosmos in Congo.  </a:t>
            </a:r>
            <a:endParaRPr lang="en-GB" sz="1600" dirty="0" smtClean="0"/>
          </a:p>
          <a:p>
            <a:pPr marL="0" lvl="0" indent="0">
              <a:buNone/>
            </a:pPr>
            <a:r>
              <a:rPr lang="en-GB" sz="1600" b="1" i="1" dirty="0" err="1" smtClean="0"/>
              <a:t>GUERRATO</a:t>
            </a:r>
            <a:r>
              <a:rPr lang="en-GB" sz="1600" b="1" i="1" dirty="0" smtClean="0"/>
              <a:t> - CONGO</a:t>
            </a:r>
            <a:endParaRPr lang="it-IT" sz="1600" b="1" i="1" dirty="0"/>
          </a:p>
          <a:p>
            <a:pPr lvl="0"/>
            <a:r>
              <a:rPr lang="en-GB" sz="1600" dirty="0" err="1"/>
              <a:t>Assistenza</a:t>
            </a:r>
            <a:r>
              <a:rPr lang="en-GB" sz="1600" dirty="0"/>
              <a:t> a </a:t>
            </a:r>
            <a:r>
              <a:rPr lang="en-GB" sz="1600" dirty="0" err="1"/>
              <a:t>Guerrato</a:t>
            </a:r>
            <a:r>
              <a:rPr lang="en-GB" sz="1600" dirty="0"/>
              <a:t> Group </a:t>
            </a:r>
            <a:r>
              <a:rPr lang="en-GB" sz="1600" dirty="0" err="1"/>
              <a:t>nell'incorporazione</a:t>
            </a:r>
            <a:r>
              <a:rPr lang="en-GB" sz="1600" dirty="0"/>
              <a:t> e </a:t>
            </a:r>
            <a:r>
              <a:rPr lang="en-GB" sz="1600" dirty="0" err="1"/>
              <a:t>finanziamento</a:t>
            </a:r>
            <a:r>
              <a:rPr lang="en-GB" sz="1600" dirty="0"/>
              <a:t> di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società</a:t>
            </a:r>
            <a:r>
              <a:rPr lang="en-GB" sz="1600" dirty="0"/>
              <a:t> </a:t>
            </a:r>
            <a:r>
              <a:rPr lang="en-GB" sz="1600" dirty="0" err="1"/>
              <a:t>ai</a:t>
            </a:r>
            <a:r>
              <a:rPr lang="en-GB" sz="1600" dirty="0"/>
              <a:t> </a:t>
            </a:r>
            <a:r>
              <a:rPr lang="en-GB" sz="1600" dirty="0" err="1"/>
              <a:t>fini</a:t>
            </a:r>
            <a:r>
              <a:rPr lang="en-GB" sz="1600" dirty="0"/>
              <a:t> </a:t>
            </a:r>
            <a:r>
              <a:rPr lang="en-GB" sz="1600" dirty="0" err="1"/>
              <a:t>dello</a:t>
            </a:r>
            <a:r>
              <a:rPr lang="en-GB" sz="1600" dirty="0"/>
              <a:t> </a:t>
            </a:r>
            <a:r>
              <a:rPr lang="en-GB" sz="1600" dirty="0" err="1"/>
              <a:t>sviluppo</a:t>
            </a:r>
            <a:r>
              <a:rPr lang="en-GB" sz="1600" dirty="0"/>
              <a:t>, </a:t>
            </a:r>
            <a:r>
              <a:rPr lang="en-GB" sz="1600" dirty="0" err="1"/>
              <a:t>completamento</a:t>
            </a:r>
            <a:r>
              <a:rPr lang="en-GB" sz="1600" dirty="0"/>
              <a:t> e </a:t>
            </a:r>
            <a:r>
              <a:rPr lang="en-GB" sz="1600" dirty="0" err="1"/>
              <a:t>messa</a:t>
            </a:r>
            <a:r>
              <a:rPr lang="en-GB" sz="1600" dirty="0"/>
              <a:t> in opera di un hotel 5 </a:t>
            </a:r>
            <a:r>
              <a:rPr lang="en-GB" sz="1600" dirty="0" err="1"/>
              <a:t>stelle</a:t>
            </a:r>
            <a:r>
              <a:rPr lang="en-GB" sz="1600" dirty="0"/>
              <a:t> </a:t>
            </a:r>
            <a:r>
              <a:rPr lang="en-GB" sz="1600" dirty="0" err="1"/>
              <a:t>lusso</a:t>
            </a:r>
            <a:r>
              <a:rPr lang="en-GB" sz="1600" dirty="0"/>
              <a:t> </a:t>
            </a:r>
            <a:r>
              <a:rPr lang="en-GB" sz="1600" dirty="0" err="1"/>
              <a:t>sito</a:t>
            </a:r>
            <a:r>
              <a:rPr lang="en-GB" sz="1600" dirty="0"/>
              <a:t> a Oyo, Congo Brazzaville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it-IT" sz="1600" b="1" i="1" dirty="0" err="1"/>
              <a:t>SISTEDIL</a:t>
            </a:r>
            <a:r>
              <a:rPr lang="it-IT" sz="1600" b="1" i="1" dirty="0"/>
              <a:t> - GHANA</a:t>
            </a:r>
          </a:p>
          <a:p>
            <a:r>
              <a:rPr lang="it-IT" sz="1600" dirty="0"/>
              <a:t>Assistenza nella partecipazione ad una gara per l'aggiudicazione di una concessione per la costruzione e gestione di circa 200 scuole in Ghana</a:t>
            </a:r>
          </a:p>
          <a:p>
            <a:pPr marL="0" indent="0">
              <a:buNone/>
            </a:pPr>
            <a:r>
              <a:rPr lang="it-IT" sz="1600" b="1" i="1" dirty="0" err="1"/>
              <a:t>TECHINT</a:t>
            </a:r>
            <a:r>
              <a:rPr lang="it-IT" sz="1600" b="1" i="1" dirty="0"/>
              <a:t> </a:t>
            </a:r>
            <a:r>
              <a:rPr lang="it-IT" sz="1600" b="1" i="1" dirty="0" smtClean="0"/>
              <a:t>– </a:t>
            </a:r>
            <a:r>
              <a:rPr lang="it-IT" sz="1600" b="1" i="1" dirty="0" err="1" smtClean="0"/>
              <a:t>SAUDI</a:t>
            </a:r>
            <a:r>
              <a:rPr lang="it-IT" sz="1600" b="1" i="1" dirty="0" smtClean="0"/>
              <a:t> ARABIA</a:t>
            </a:r>
            <a:endParaRPr lang="it-IT" sz="1600" b="1" i="1" dirty="0"/>
          </a:p>
          <a:p>
            <a:r>
              <a:rPr lang="it-IT" sz="1600" dirty="0"/>
              <a:t>Assistenza di diritto inglese a </a:t>
            </a:r>
            <a:r>
              <a:rPr lang="it-IT" sz="1600" dirty="0" err="1"/>
              <a:t>Techint</a:t>
            </a:r>
            <a:r>
              <a:rPr lang="it-IT" sz="1600" dirty="0"/>
              <a:t> in merito alla costruzione di una raffineria a </a:t>
            </a:r>
            <a:r>
              <a:rPr lang="it-IT" sz="1600" dirty="0" err="1"/>
              <a:t>Yanbu</a:t>
            </a:r>
            <a:r>
              <a:rPr lang="it-IT" sz="1600" dirty="0"/>
              <a:t>, </a:t>
            </a:r>
            <a:r>
              <a:rPr lang="it-IT" sz="1600" dirty="0" err="1"/>
              <a:t>Saudi</a:t>
            </a:r>
            <a:r>
              <a:rPr lang="it-IT" sz="1600" dirty="0"/>
              <a:t> Arabia.</a:t>
            </a:r>
          </a:p>
          <a:p>
            <a:pPr lvl="0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04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5460"/>
            <a:ext cx="7668021" cy="867930"/>
          </a:xfrm>
        </p:spPr>
        <p:txBody>
          <a:bodyPr/>
          <a:lstStyle/>
          <a:p>
            <a:r>
              <a:rPr lang="it-IT" dirty="0"/>
              <a:t>DLA Piper Italia: Esperienze Internazionali</a:t>
            </a:r>
            <a:br>
              <a:rPr lang="it-IT" dirty="0"/>
            </a:br>
            <a:r>
              <a:rPr lang="it-IT" dirty="0"/>
              <a:t>Infrastrutture ed </a:t>
            </a:r>
            <a:r>
              <a:rPr lang="it-IT" dirty="0" smtClean="0"/>
              <a:t>Energy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/>
          <a:lstStyle/>
          <a:p>
            <a:pPr marL="0" indent="0">
              <a:buNone/>
            </a:pPr>
            <a:r>
              <a:rPr lang="it-IT" sz="1600" i="1" dirty="0" smtClean="0"/>
              <a:t>ENEL </a:t>
            </a:r>
            <a:r>
              <a:rPr lang="it-IT" sz="1600" i="1" dirty="0"/>
              <a:t>GREEN </a:t>
            </a:r>
            <a:r>
              <a:rPr lang="it-IT" sz="1600" i="1" dirty="0" err="1"/>
              <a:t>POWER</a:t>
            </a:r>
            <a:r>
              <a:rPr lang="it-IT" sz="1600" i="1" dirty="0"/>
              <a:t> – SUD AFRICA</a:t>
            </a:r>
          </a:p>
          <a:p>
            <a:pPr lvl="0"/>
            <a:r>
              <a:rPr lang="it-IT" sz="1600" dirty="0"/>
              <a:t>Assistenza a Enel Green </a:t>
            </a:r>
            <a:r>
              <a:rPr lang="it-IT" sz="1600" dirty="0" err="1"/>
              <a:t>Power</a:t>
            </a:r>
            <a:r>
              <a:rPr lang="it-IT" sz="1600" dirty="0"/>
              <a:t> S.p.A., attraverso l'affiliata ESSE, nello sviluppo e finanziamento di </a:t>
            </a:r>
            <a:r>
              <a:rPr lang="it-IT" sz="1600" dirty="0" smtClean="0"/>
              <a:t>4 progetti </a:t>
            </a:r>
            <a:r>
              <a:rPr lang="it-IT" sz="1600" dirty="0"/>
              <a:t>fotovoltaici da realizzarsi in Sud-Africa per </a:t>
            </a:r>
            <a:r>
              <a:rPr lang="it-IT" sz="1600" dirty="0" err="1" smtClean="0"/>
              <a:t>150MW</a:t>
            </a:r>
            <a:endParaRPr lang="it-IT" sz="1600" dirty="0" smtClean="0"/>
          </a:p>
          <a:p>
            <a:pPr marL="0" lvl="0" indent="0">
              <a:buNone/>
            </a:pPr>
            <a:r>
              <a:rPr lang="it-IT" sz="1600" i="1" dirty="0" err="1"/>
              <a:t>HAKAN</a:t>
            </a:r>
            <a:r>
              <a:rPr lang="it-IT" sz="1600" i="1" dirty="0"/>
              <a:t> </a:t>
            </a:r>
            <a:r>
              <a:rPr lang="it-IT" sz="1600" i="1" dirty="0" err="1"/>
              <a:t>MINING</a:t>
            </a:r>
            <a:r>
              <a:rPr lang="it-IT" sz="1600" i="1" dirty="0"/>
              <a:t> – </a:t>
            </a:r>
            <a:r>
              <a:rPr lang="it-IT" sz="1600" i="1" dirty="0" err="1"/>
              <a:t>RWANDA</a:t>
            </a:r>
            <a:endParaRPr lang="it-IT" sz="1600" i="1" dirty="0"/>
          </a:p>
          <a:p>
            <a:pPr lvl="0"/>
            <a:r>
              <a:rPr lang="it-IT" sz="1600" dirty="0"/>
              <a:t>Assistenza a </a:t>
            </a:r>
            <a:r>
              <a:rPr lang="it-IT" sz="1600" dirty="0" err="1"/>
              <a:t>Hakan</a:t>
            </a:r>
            <a:r>
              <a:rPr lang="it-IT" sz="1600" dirty="0"/>
              <a:t> </a:t>
            </a:r>
            <a:r>
              <a:rPr lang="it-IT" sz="1600" dirty="0" err="1"/>
              <a:t>Mining</a:t>
            </a:r>
            <a:r>
              <a:rPr lang="it-IT" sz="1600" dirty="0"/>
              <a:t> </a:t>
            </a:r>
            <a:r>
              <a:rPr lang="it-IT" sz="1600" dirty="0" err="1"/>
              <a:t>Inc</a:t>
            </a:r>
            <a:r>
              <a:rPr lang="it-IT" sz="1600" dirty="0"/>
              <a:t>. in un impianto a torba di capacità pari a 100 MW da costruirsi in </a:t>
            </a:r>
            <a:r>
              <a:rPr lang="it-IT" sz="1600" dirty="0" err="1"/>
              <a:t>Rwanda</a:t>
            </a:r>
            <a:r>
              <a:rPr lang="it-IT" sz="1600" dirty="0"/>
              <a:t>. L'assistenza ha riguardato la stesura e la negoziazione dell'accordo di concessione con il governo del </a:t>
            </a:r>
            <a:r>
              <a:rPr lang="it-IT" sz="1600" dirty="0" err="1"/>
              <a:t>Rwanda</a:t>
            </a:r>
            <a:r>
              <a:rPr lang="it-IT" sz="1600" dirty="0"/>
              <a:t>, l'accordo di acquisto di energia con l'Autorità Elettrica locale, </a:t>
            </a:r>
            <a:r>
              <a:rPr lang="it-IT" sz="1600" dirty="0" err="1"/>
              <a:t>EPC</a:t>
            </a:r>
            <a:r>
              <a:rPr lang="it-IT" sz="1600" dirty="0"/>
              <a:t> </a:t>
            </a:r>
            <a:r>
              <a:rPr lang="it-IT" sz="1600" dirty="0" err="1"/>
              <a:t>contract</a:t>
            </a:r>
            <a:r>
              <a:rPr lang="it-IT" sz="1600" dirty="0"/>
              <a:t> per la costruzione dell'impianto, nonché la documentazione ancillare.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i="1" dirty="0" err="1"/>
              <a:t>TECHINT</a:t>
            </a:r>
            <a:r>
              <a:rPr lang="it-IT" sz="1600" i="1" dirty="0"/>
              <a:t> – TURCHIA</a:t>
            </a:r>
          </a:p>
          <a:p>
            <a:r>
              <a:rPr lang="it-IT" sz="1600" dirty="0"/>
              <a:t>Assistenza nella gara per l'aggiudicazione di una concessione in </a:t>
            </a:r>
            <a:r>
              <a:rPr lang="it-IT" sz="1600" dirty="0" err="1"/>
              <a:t>project</a:t>
            </a:r>
            <a:r>
              <a:rPr lang="it-IT" sz="1600" dirty="0"/>
              <a:t> </a:t>
            </a:r>
            <a:r>
              <a:rPr lang="it-IT" sz="1600" dirty="0" err="1"/>
              <a:t>financing</a:t>
            </a:r>
            <a:r>
              <a:rPr lang="it-IT" sz="1600" dirty="0"/>
              <a:t> per la costruzione e gestione di un ospedale</a:t>
            </a:r>
          </a:p>
          <a:p>
            <a:pPr marL="0" indent="0">
              <a:buNone/>
            </a:pPr>
            <a:r>
              <a:rPr lang="it-IT" sz="1600" i="1" dirty="0" err="1" smtClean="0"/>
              <a:t>CINTRA</a:t>
            </a:r>
            <a:r>
              <a:rPr lang="it-IT" sz="1600" i="1" dirty="0" smtClean="0"/>
              <a:t> </a:t>
            </a:r>
            <a:r>
              <a:rPr lang="it-IT" sz="1600" i="1" dirty="0"/>
              <a:t>– TURCHIA</a:t>
            </a:r>
          </a:p>
          <a:p>
            <a:r>
              <a:rPr lang="it-IT" sz="1600" dirty="0"/>
              <a:t>Assistenza nella gara per la privatizzazione dei due ponti sul Bosforo e di 8 autostrade in Turchia secondo il modello </a:t>
            </a:r>
            <a:r>
              <a:rPr lang="it-IT" sz="1600" dirty="0" err="1"/>
              <a:t>TOORA</a:t>
            </a:r>
            <a:r>
              <a:rPr lang="it-IT" sz="1600" dirty="0"/>
              <a:t> (Transfer Of Operating Right </a:t>
            </a:r>
            <a:r>
              <a:rPr lang="it-IT" sz="1600" dirty="0" err="1"/>
              <a:t>Agremeent</a:t>
            </a:r>
            <a:r>
              <a:rPr lang="it-IT" sz="1600" dirty="0"/>
              <a:t>)</a:t>
            </a:r>
          </a:p>
          <a:p>
            <a:pPr marL="0" indent="0">
              <a:buNone/>
            </a:pPr>
            <a:r>
              <a:rPr lang="it-IT" sz="1600" i="1" dirty="0"/>
              <a:t>ENEL GREEN </a:t>
            </a:r>
            <a:r>
              <a:rPr lang="it-IT" sz="1600" i="1" dirty="0" err="1"/>
              <a:t>POWER</a:t>
            </a:r>
            <a:r>
              <a:rPr lang="it-IT" sz="1600" i="1" dirty="0"/>
              <a:t> - TURCHIA</a:t>
            </a:r>
          </a:p>
          <a:p>
            <a:r>
              <a:rPr lang="it-IT" sz="1600" dirty="0"/>
              <a:t>Assistenza ad Enel Green </a:t>
            </a:r>
            <a:r>
              <a:rPr lang="it-IT" sz="1600" dirty="0" err="1"/>
              <a:t>Power</a:t>
            </a:r>
            <a:r>
              <a:rPr lang="it-IT" sz="1600" dirty="0"/>
              <a:t> in varie acquisizioni e joint venture nel settore delle energie rinnovabili in Turchia (nei settori geotermico, fotovoltaico, eolico e idroelettrico)</a:t>
            </a:r>
          </a:p>
          <a:p>
            <a:pPr lvl="0"/>
            <a:endParaRPr lang="it-IT" sz="16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Dicembre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DLA Piper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9CD94-3B3F-4D79-A2AE-F45A15E1DC7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LAPiperBlueCover 2">
      <a:dk1>
        <a:srgbClr val="454545"/>
      </a:dk1>
      <a:lt1>
        <a:srgbClr val="FFFFFF"/>
      </a:lt1>
      <a:dk2>
        <a:srgbClr val="0073CF"/>
      </a:dk2>
      <a:lt2>
        <a:srgbClr val="BFBFBF"/>
      </a:lt2>
      <a:accent1>
        <a:srgbClr val="EBF0F8"/>
      </a:accent1>
      <a:accent2>
        <a:srgbClr val="00A9E0"/>
      </a:accent2>
      <a:accent3>
        <a:srgbClr val="FFFFFF"/>
      </a:accent3>
      <a:accent4>
        <a:srgbClr val="3A3A3A"/>
      </a:accent4>
      <a:accent5>
        <a:srgbClr val="F3F6FB"/>
      </a:accent5>
      <a:accent6>
        <a:srgbClr val="0099CB"/>
      </a:accent6>
      <a:hlink>
        <a:srgbClr val="00A9E0"/>
      </a:hlink>
      <a:folHlink>
        <a:srgbClr val="3975BA"/>
      </a:folHlink>
    </a:clrScheme>
    <a:fontScheme name="DLAPiperBlu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BlueCover 1">
        <a:dk1>
          <a:srgbClr val="000000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Blu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LAPiperBlueTitle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EBF0F8"/>
      </a:accent1>
      <a:accent2>
        <a:srgbClr val="ABC2E1"/>
      </a:accent2>
      <a:accent3>
        <a:srgbClr val="FFFFFF"/>
      </a:accent3>
      <a:accent4>
        <a:srgbClr val="000000"/>
      </a:accent4>
      <a:accent5>
        <a:srgbClr val="F3F6FB"/>
      </a:accent5>
      <a:accent6>
        <a:srgbClr val="9BB0CC"/>
      </a:accent6>
      <a:hlink>
        <a:srgbClr val="00A9E0"/>
      </a:hlink>
      <a:folHlink>
        <a:srgbClr val="3975BA"/>
      </a:folHlink>
    </a:clrScheme>
    <a:fontScheme name="DLAPiperBlueTitl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BlueTitle 1">
        <a:dk1>
          <a:srgbClr val="000000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BlueTitle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LAPiperGreen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Green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GreenCover 1">
        <a:dk1>
          <a:srgbClr val="000000"/>
        </a:dk1>
        <a:lt1>
          <a:srgbClr val="FFFFFF"/>
        </a:lt1>
        <a:dk2>
          <a:srgbClr val="3F9C35"/>
        </a:dk2>
        <a:lt2>
          <a:srgbClr val="BFBFBF"/>
        </a:lt2>
        <a:accent1>
          <a:srgbClr val="BED602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ACC200"/>
        </a:accent6>
        <a:hlink>
          <a:srgbClr val="3BA434"/>
        </a:hlink>
        <a:folHlink>
          <a:srgbClr val="2597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Green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LAPiperOrange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Orang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OrangeCover 1">
        <a:dk1>
          <a:srgbClr val="000000"/>
        </a:dk1>
        <a:lt1>
          <a:srgbClr val="FFFFFF"/>
        </a:lt1>
        <a:dk2>
          <a:srgbClr val="E98300"/>
        </a:dk2>
        <a:lt2>
          <a:srgbClr val="BFBFBF"/>
        </a:lt2>
        <a:accent1>
          <a:srgbClr val="FECB01"/>
        </a:accent1>
        <a:accent2>
          <a:srgbClr val="FFB612"/>
        </a:accent2>
        <a:accent3>
          <a:srgbClr val="FFFFFF"/>
        </a:accent3>
        <a:accent4>
          <a:srgbClr val="000000"/>
        </a:accent4>
        <a:accent5>
          <a:srgbClr val="FEE2AA"/>
        </a:accent5>
        <a:accent6>
          <a:srgbClr val="E7A50F"/>
        </a:accent6>
        <a:hlink>
          <a:srgbClr val="FCA60C"/>
        </a:hlink>
        <a:folHlink>
          <a:srgbClr val="DA8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Orang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LAPiperPurpleCover">
  <a:themeElements>
    <a:clrScheme name="">
      <a:dk1>
        <a:srgbClr val="000000"/>
      </a:dk1>
      <a:lt1>
        <a:srgbClr val="FFFFFF"/>
      </a:lt1>
      <a:dk2>
        <a:srgbClr val="0066CB"/>
      </a:dk2>
      <a:lt2>
        <a:srgbClr val="BFBFBF"/>
      </a:lt2>
      <a:accent1>
        <a:srgbClr val="FECB01"/>
      </a:accent1>
      <a:accent2>
        <a:srgbClr val="F9AF01"/>
      </a:accent2>
      <a:accent3>
        <a:srgbClr val="FFFFFF"/>
      </a:accent3>
      <a:accent4>
        <a:srgbClr val="000000"/>
      </a:accent4>
      <a:accent5>
        <a:srgbClr val="FEE2AA"/>
      </a:accent5>
      <a:accent6>
        <a:srgbClr val="E29E01"/>
      </a:accent6>
      <a:hlink>
        <a:srgbClr val="FCA60C"/>
      </a:hlink>
      <a:folHlink>
        <a:srgbClr val="DA8200"/>
      </a:folHlink>
    </a:clrScheme>
    <a:fontScheme name="DLAPiperPurpleCover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APiperPurpleCover 1">
        <a:dk1>
          <a:srgbClr val="000000"/>
        </a:dk1>
        <a:lt1>
          <a:srgbClr val="FFFFFF"/>
        </a:lt1>
        <a:dk2>
          <a:srgbClr val="631D76"/>
        </a:dk2>
        <a:lt2>
          <a:srgbClr val="BFBFBF"/>
        </a:lt2>
        <a:accent1>
          <a:srgbClr val="EBF0F8"/>
        </a:accent1>
        <a:accent2>
          <a:srgbClr val="BF2296"/>
        </a:accent2>
        <a:accent3>
          <a:srgbClr val="FFFFFF"/>
        </a:accent3>
        <a:accent4>
          <a:srgbClr val="000000"/>
        </a:accent4>
        <a:accent5>
          <a:srgbClr val="F3F6FB"/>
        </a:accent5>
        <a:accent6>
          <a:srgbClr val="AD1E87"/>
        </a:accent6>
        <a:hlink>
          <a:srgbClr val="84257E"/>
        </a:hlink>
        <a:folHlink>
          <a:srgbClr val="582A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APiperPurpleCover 2">
        <a:dk1>
          <a:srgbClr val="454545"/>
        </a:dk1>
        <a:lt1>
          <a:srgbClr val="FFFFFF"/>
        </a:lt1>
        <a:dk2>
          <a:srgbClr val="0073CF"/>
        </a:dk2>
        <a:lt2>
          <a:srgbClr val="BFBFBF"/>
        </a:lt2>
        <a:accent1>
          <a:srgbClr val="EBF0F8"/>
        </a:accent1>
        <a:accent2>
          <a:srgbClr val="00A9E0"/>
        </a:accent2>
        <a:accent3>
          <a:srgbClr val="FFFFFF"/>
        </a:accent3>
        <a:accent4>
          <a:srgbClr val="3A3A3A"/>
        </a:accent4>
        <a:accent5>
          <a:srgbClr val="F3F6FB"/>
        </a:accent5>
        <a:accent6>
          <a:srgbClr val="0099CB"/>
        </a:accent6>
        <a:hlink>
          <a:srgbClr val="00A9E0"/>
        </a:hlink>
        <a:folHlink>
          <a:srgbClr val="3975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LAPiperBlueCover 1">
    <a:dk1>
      <a:srgbClr val="000000"/>
    </a:dk1>
    <a:lt1>
      <a:srgbClr val="FFFFFF"/>
    </a:lt1>
    <a:dk2>
      <a:srgbClr val="0073CF"/>
    </a:dk2>
    <a:lt2>
      <a:srgbClr val="BFBFBF"/>
    </a:lt2>
    <a:accent1>
      <a:srgbClr val="EBF0F8"/>
    </a:accent1>
    <a:accent2>
      <a:srgbClr val="00A9E0"/>
    </a:accent2>
    <a:accent3>
      <a:srgbClr val="FFFFFF"/>
    </a:accent3>
    <a:accent4>
      <a:srgbClr val="000000"/>
    </a:accent4>
    <a:accent5>
      <a:srgbClr val="F3F6FB"/>
    </a:accent5>
    <a:accent6>
      <a:srgbClr val="0099CB"/>
    </a:accent6>
    <a:hlink>
      <a:srgbClr val="00A9E0"/>
    </a:hlink>
    <a:folHlink>
      <a:srgbClr val="3975BA"/>
    </a:folHlink>
  </a:clrScheme>
</a:themeOverride>
</file>

<file path=ppt/theme/themeOverride2.xml><?xml version="1.0" encoding="utf-8"?>
<a:themeOverride xmlns:a="http://schemas.openxmlformats.org/drawingml/2006/main">
  <a:clrScheme name="DLAPiperGreenCover 1">
    <a:dk1>
      <a:srgbClr val="000000"/>
    </a:dk1>
    <a:lt1>
      <a:srgbClr val="FFFFFF"/>
    </a:lt1>
    <a:dk2>
      <a:srgbClr val="3F9C35"/>
    </a:dk2>
    <a:lt2>
      <a:srgbClr val="BFBFBF"/>
    </a:lt2>
    <a:accent1>
      <a:srgbClr val="BED602"/>
    </a:accent1>
    <a:accent2>
      <a:srgbClr val="BED600"/>
    </a:accent2>
    <a:accent3>
      <a:srgbClr val="FFFFFF"/>
    </a:accent3>
    <a:accent4>
      <a:srgbClr val="000000"/>
    </a:accent4>
    <a:accent5>
      <a:srgbClr val="DBE8AA"/>
    </a:accent5>
    <a:accent6>
      <a:srgbClr val="ACC200"/>
    </a:accent6>
    <a:hlink>
      <a:srgbClr val="3BA434"/>
    </a:hlink>
    <a:folHlink>
      <a:srgbClr val="259725"/>
    </a:folHlink>
  </a:clrScheme>
</a:themeOverride>
</file>

<file path=ppt/theme/themeOverride3.xml><?xml version="1.0" encoding="utf-8"?>
<a:themeOverride xmlns:a="http://schemas.openxmlformats.org/drawingml/2006/main">
  <a:clrScheme name="DLAPiperOrangeCover 1">
    <a:dk1>
      <a:srgbClr val="000000"/>
    </a:dk1>
    <a:lt1>
      <a:srgbClr val="FFFFFF"/>
    </a:lt1>
    <a:dk2>
      <a:srgbClr val="E98300"/>
    </a:dk2>
    <a:lt2>
      <a:srgbClr val="BFBFBF"/>
    </a:lt2>
    <a:accent1>
      <a:srgbClr val="FECB01"/>
    </a:accent1>
    <a:accent2>
      <a:srgbClr val="FFB612"/>
    </a:accent2>
    <a:accent3>
      <a:srgbClr val="FFFFFF"/>
    </a:accent3>
    <a:accent4>
      <a:srgbClr val="000000"/>
    </a:accent4>
    <a:accent5>
      <a:srgbClr val="FEE2AA"/>
    </a:accent5>
    <a:accent6>
      <a:srgbClr val="E7A50F"/>
    </a:accent6>
    <a:hlink>
      <a:srgbClr val="FCA60C"/>
    </a:hlink>
    <a:folHlink>
      <a:srgbClr val="DA8200"/>
    </a:folHlink>
  </a:clrScheme>
</a:themeOverride>
</file>

<file path=ppt/theme/themeOverride4.xml><?xml version="1.0" encoding="utf-8"?>
<a:themeOverride xmlns:a="http://schemas.openxmlformats.org/drawingml/2006/main">
  <a:clrScheme name="DLAPiperPurpleCover 1">
    <a:dk1>
      <a:srgbClr val="000000"/>
    </a:dk1>
    <a:lt1>
      <a:srgbClr val="FFFFFF"/>
    </a:lt1>
    <a:dk2>
      <a:srgbClr val="631D76"/>
    </a:dk2>
    <a:lt2>
      <a:srgbClr val="BFBFBF"/>
    </a:lt2>
    <a:accent1>
      <a:srgbClr val="EBF0F8"/>
    </a:accent1>
    <a:accent2>
      <a:srgbClr val="BF2296"/>
    </a:accent2>
    <a:accent3>
      <a:srgbClr val="FFFFFF"/>
    </a:accent3>
    <a:accent4>
      <a:srgbClr val="000000"/>
    </a:accent4>
    <a:accent5>
      <a:srgbClr val="F3F6FB"/>
    </a:accent5>
    <a:accent6>
      <a:srgbClr val="AD1E87"/>
    </a:accent6>
    <a:hlink>
      <a:srgbClr val="84257E"/>
    </a:hlink>
    <a:folHlink>
      <a:srgbClr val="582A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</TotalTime>
  <Words>1423</Words>
  <Application>Microsoft Office PowerPoint</Application>
  <PresentationFormat>Presentazione su schermo (4:3)</PresentationFormat>
  <Paragraphs>147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Blank</vt:lpstr>
      <vt:lpstr>DLAPiperBlueTitle</vt:lpstr>
      <vt:lpstr>DLAPiperGreenCover</vt:lpstr>
      <vt:lpstr>DLAPiperOrangeCover</vt:lpstr>
      <vt:lpstr>DLAPiperPurpleCover</vt:lpstr>
      <vt:lpstr>Internazionalizzazione: perché e come</vt:lpstr>
      <vt:lpstr>DLA Piper in Italia</vt:lpstr>
      <vt:lpstr>DLA Piper nel mondo</vt:lpstr>
      <vt:lpstr>DLA Piper nel mondo</vt:lpstr>
      <vt:lpstr>Preferred Firms</vt:lpstr>
      <vt:lpstr>DLA Piper Italia: Esperienze Internazionali Infrastrutture ed Energy</vt:lpstr>
      <vt:lpstr>DLA Piper Italia: Esperienze Internazionali Infrastrutture ed Energy</vt:lpstr>
      <vt:lpstr>DLA Piper Italia: Esperienze Internazionali Infrastrutture ed Energy</vt:lpstr>
      <vt:lpstr>DLA Piper Italia: Esperienze Internazionali Infrastrutture ed Energy</vt:lpstr>
      <vt:lpstr>DLA Piper Italia: Esperienze Internazionali Infrastrutture ed Energy</vt:lpstr>
      <vt:lpstr>Principali riconoscimenti</vt:lpstr>
      <vt:lpstr>Presentazione standard di PowerPoint</vt:lpstr>
    </vt:vector>
  </TitlesOfParts>
  <Company>DLA Piper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Esperienze internazionali e assistenza per attività all'estero</dc:title>
  <dc:creator>Greco, Valentina</dc:creator>
  <cp:lastModifiedBy>Valeri Silvia</cp:lastModifiedBy>
  <cp:revision>10</cp:revision>
  <cp:lastPrinted>2007-06-14T08:21:50Z</cp:lastPrinted>
  <dcterms:created xsi:type="dcterms:W3CDTF">2013-11-18T13:51:31Z</dcterms:created>
  <dcterms:modified xsi:type="dcterms:W3CDTF">2013-12-19T09:42:53Z</dcterms:modified>
</cp:coreProperties>
</file>